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8.xml" ContentType="application/vnd.openxmlformats-officedocument.presentationml.notesSlide+xml"/>
  <Override PartName="/ppt/slides/slide11.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0.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1.xml" ContentType="application/vnd.openxmlformats-officedocument.presentationml.notesSlide+xml"/>
  <Override PartName="/ppt/slides/slide15.xml" ContentType="application/vnd.openxmlformats-officedocument.presentationml.slide+xml"/>
  <Override PartName="/ppt/notesSlides/notesSlide12.xml" ContentType="application/vnd.openxmlformats-officedocument.presentationml.notes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Types>
</file>

<file path=_rels/.rels>&#65279;<?xml version="1.0" encoding="utf-8"?><Relationships xmlns="http://schemas.openxmlformats.org/package/2006/relationships"><Relationship Type="http://schemas.openxmlformats.org/officeDocument/2006/relationships/officeDocument" Target="ppt/presentation.xml" Id="rId1" /><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 Type="http://schemas.openxmlformats.org/officeDocument/2006/relationships/custom-properties" Target="docProps/custom.xml" Id="rId5"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2"/>
  </p:sldMasterIdLst>
  <p:notesMasterIdLst>
    <p:notesMasterId r:id="rId3"/>
  </p:notesMasterIdLst>
  <p:handoutMasterIdLst>
    <p:handoutMasterId r:id="rId4"/>
  </p:handoutMasterIdLst>
  <p:sldIdLst>
    <p:sldId id="256" r:id="rId5"/>
    <p:sldId id="257" r:id="rId6"/>
    <p:sldId id="258" r:id="rId7"/>
    <p:sldId id="259" r:id="rId8"/>
    <p:sldId id="295" r:id="rId9"/>
    <p:sldId id="260" r:id="rId10"/>
    <p:sldId id="267" r:id="rId11"/>
    <p:sldId id="296" r:id="rId12"/>
    <p:sldId id="261" r:id="rId13"/>
    <p:sldId id="265" r:id="rId14"/>
    <p:sldId id="262" r:id="rId15"/>
    <p:sldId id="264" r:id="rId16"/>
    <p:sldId id="290" r:id="rId17"/>
    <p:sldId id="291" r:id="rId18"/>
    <p:sldId id="294" r:id="rId19"/>
    <p:sldId id="289" r:id="rId20"/>
    <p:sldId id="287" r:id="rId21"/>
    <p:sldId id="297" r:id="rId22"/>
    <p:sldId id="298" r:id="rId23"/>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0">
        <p:scale>
          <a:sx n="100" d="100"/>
          <a:sy n="100" d="100"/>
        </p:scale>
        <p:origin x="-72" y="-168"/>
      </p:cViewPr>
      <p:guideLst/>
    </p:cSldViewPr>
  </p:slideViewPr>
  <p:notesTextViewPr>
    <p:cViewPr>
      <p:scale>
        <a:sx n="1" d="1"/>
        <a:sy n="1" d="1"/>
      </p:scale>
      <p:origin x="0" y="0"/>
    </p:cViewPr>
  </p:notesTextViewPr>
  <p:notesViewPr>
    <p:cSldViewPr>
      <p:cViewPr varScale="1">
        <p:scale>
          <a:sx n="53" d="100"/>
          <a:sy n="53" d="100"/>
        </p:scale>
        <p:origin x="-3126" y="-90"/>
      </p:cViewPr>
      <p:guideLst>
        <p:guide orient="horz" pos="3127"/>
        <p:guide pos="214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theme" Target="theme/theme1.xml" Id="rId1" /><Relationship Type="http://schemas.openxmlformats.org/officeDocument/2006/relationships/slideMaster" Target="slideMasters/slideMaster1.xml" Id="rId2" /><Relationship Type="http://schemas.openxmlformats.org/officeDocument/2006/relationships/notesMaster" Target="notesMasters/notesMaster1.xml" Id="rId3" /><Relationship Type="http://schemas.openxmlformats.org/officeDocument/2006/relationships/handoutMaster" Target="handoutMasters/handoutMaster1.xml" Id="rId4" /><Relationship Type="http://schemas.openxmlformats.org/officeDocument/2006/relationships/slide" Target="slides/slide1.xml" Id="rId5" /><Relationship Type="http://schemas.openxmlformats.org/officeDocument/2006/relationships/slide" Target="slides/slide2.xml" Id="rId6" /><Relationship Type="http://schemas.openxmlformats.org/officeDocument/2006/relationships/slide" Target="slides/slide3.xml" Id="rId7" /><Relationship Type="http://schemas.openxmlformats.org/officeDocument/2006/relationships/slide" Target="slides/slide4.xml" Id="rId8" /><Relationship Type="http://schemas.openxmlformats.org/officeDocument/2006/relationships/slide" Target="slides/slide5.xml" Id="rId9" /><Relationship Type="http://schemas.openxmlformats.org/officeDocument/2006/relationships/slide" Target="slides/slide6.xml" Id="rId10" /><Relationship Type="http://schemas.openxmlformats.org/officeDocument/2006/relationships/slide" Target="slides/slide7.xml" Id="rId11" /><Relationship Type="http://schemas.openxmlformats.org/officeDocument/2006/relationships/slide" Target="slides/slide8.xml" Id="rId12" /><Relationship Type="http://schemas.openxmlformats.org/officeDocument/2006/relationships/slide" Target="slides/slide9.xml" Id="rId13" /><Relationship Type="http://schemas.openxmlformats.org/officeDocument/2006/relationships/slide" Target="slides/slide10.xml" Id="rId14" /><Relationship Type="http://schemas.openxmlformats.org/officeDocument/2006/relationships/slide" Target="slides/slide11.xml" Id="rId15" /><Relationship Type="http://schemas.openxmlformats.org/officeDocument/2006/relationships/slide" Target="slides/slide12.xml" Id="rId16" /><Relationship Type="http://schemas.openxmlformats.org/officeDocument/2006/relationships/slide" Target="slides/slide13.xml" Id="rId17" /><Relationship Type="http://schemas.openxmlformats.org/officeDocument/2006/relationships/slide" Target="slides/slide14.xml" Id="rId18" /><Relationship Type="http://schemas.openxmlformats.org/officeDocument/2006/relationships/slide" Target="slides/slide15.xml" Id="rId19" /><Relationship Type="http://schemas.openxmlformats.org/officeDocument/2006/relationships/slide" Target="slides/slide16.xml" Id="rId20" /><Relationship Type="http://schemas.openxmlformats.org/officeDocument/2006/relationships/slide" Target="slides/slide17.xml" Id="rId21" /><Relationship Type="http://schemas.openxmlformats.org/officeDocument/2006/relationships/slide" Target="slides/slide18.xml" Id="rId22" /><Relationship Type="http://schemas.openxmlformats.org/officeDocument/2006/relationships/slide" Target="slides/slide19.xml" Id="rId23" /><Relationship Type="http://schemas.openxmlformats.org/officeDocument/2006/relationships/presProps" Target="presProps.xml" Id="rId24" /><Relationship Type="http://schemas.openxmlformats.org/officeDocument/2006/relationships/viewProps" Target="viewProps.xml" Id="rId25" /><Relationship Type="http://schemas.openxmlformats.org/officeDocument/2006/relationships/tableStyles" Target="tableStyles.xml" Id="rId26" /></Relationships>
</file>

<file path=ppt/handoutMasters/_rels/handoutMaster1.xml.rels>&#65279;<?xml version="1.0" encoding="utf-8"?><Relationships xmlns="http://schemas.openxmlformats.org/package/2006/relationships"><Relationship Type="http://schemas.openxmlformats.org/officeDocument/2006/relationships/theme" Target="../theme/theme3.xml"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66" name="ヘッダー プレースホルダー 1"/>
          <p:cNvSpPr>
            <a:spLocks noGrp="1"/>
          </p:cNvSpPr>
          <p:nvPr>
            <p:ph type="hdr" sz="quarter"/>
          </p:nvPr>
        </p:nvSpPr>
        <p:spPr>
          <a:xfrm>
            <a:off x="0" y="0"/>
            <a:ext cx="4302402" cy="341251"/>
          </a:xfrm>
          <a:prstGeom prst="rect">
            <a:avLst/>
          </a:prstGeom>
        </p:spPr>
        <p:txBody>
          <a:bodyPr vert="horz" lIns="92108" tIns="46054" rIns="92108" bIns="46054" rtlCol="0"/>
          <a:lstStyle>
            <a:lvl1pPr algn="l">
              <a:defRPr sz="1200"/>
            </a:lvl1pPr>
          </a:lstStyle>
          <a:p>
            <a:endParaRPr kumimoji="1" lang="ja-JP" altLang="en-US"/>
          </a:p>
        </p:txBody>
      </p:sp>
      <p:sp>
        <p:nvSpPr>
          <p:cNvPr id="1167" name="日付プレースホルダー 2"/>
          <p:cNvSpPr>
            <a:spLocks noGrp="1"/>
          </p:cNvSpPr>
          <p:nvPr>
            <p:ph type="dt" sz="quarter" idx="1"/>
          </p:nvPr>
        </p:nvSpPr>
        <p:spPr>
          <a:xfrm>
            <a:off x="5621897" y="0"/>
            <a:ext cx="4302400" cy="341251"/>
          </a:xfrm>
          <a:prstGeom prst="rect">
            <a:avLst/>
          </a:prstGeom>
        </p:spPr>
        <p:txBody>
          <a:bodyPr vert="horz" lIns="92108" tIns="46054" rIns="92108" bIns="46054" rtlCol="0"/>
          <a:lstStyle>
            <a:lvl1pPr algn="r">
              <a:defRPr sz="1200"/>
            </a:lvl1pPr>
          </a:lstStyle>
          <a:p>
            <a:fld id="{E283FF6C-D643-4413-848D-F95D558EA397}" type="datetimeFigureOut">
              <a:rPr kumimoji="1" lang="ja-JP" altLang="en-US" smtClean="0"/>
              <a:t>2017/10/18</a:t>
            </a:fld>
            <a:endParaRPr kumimoji="1" lang="ja-JP" altLang="en-US"/>
          </a:p>
        </p:txBody>
      </p:sp>
      <p:sp>
        <p:nvSpPr>
          <p:cNvPr id="1168" name="フッター プレースホルダー 3"/>
          <p:cNvSpPr>
            <a:spLocks noGrp="1"/>
          </p:cNvSpPr>
          <p:nvPr>
            <p:ph type="ftr" sz="quarter" idx="2"/>
          </p:nvPr>
        </p:nvSpPr>
        <p:spPr>
          <a:xfrm>
            <a:off x="0" y="6456424"/>
            <a:ext cx="4302402" cy="341251"/>
          </a:xfrm>
          <a:prstGeom prst="rect">
            <a:avLst/>
          </a:prstGeom>
        </p:spPr>
        <p:txBody>
          <a:bodyPr vert="horz" lIns="92108" tIns="46054" rIns="92108" bIns="46054" rtlCol="0" anchor="b"/>
          <a:lstStyle>
            <a:lvl1pPr algn="l">
              <a:defRPr sz="1200"/>
            </a:lvl1pPr>
          </a:lstStyle>
          <a:p>
            <a:endParaRPr kumimoji="1" lang="ja-JP" altLang="en-US"/>
          </a:p>
        </p:txBody>
      </p:sp>
      <p:sp>
        <p:nvSpPr>
          <p:cNvPr id="1169" name="スライド番号プレースホルダー 4"/>
          <p:cNvSpPr>
            <a:spLocks noGrp="1"/>
          </p:cNvSpPr>
          <p:nvPr>
            <p:ph type="sldNum" sz="quarter" idx="3"/>
          </p:nvPr>
        </p:nvSpPr>
        <p:spPr>
          <a:xfrm>
            <a:off x="5621897" y="6456424"/>
            <a:ext cx="4302400" cy="341251"/>
          </a:xfrm>
          <a:prstGeom prst="rect">
            <a:avLst/>
          </a:prstGeom>
        </p:spPr>
        <p:txBody>
          <a:bodyPr vert="horz" lIns="92108" tIns="46054" rIns="92108" bIns="46054" rtlCol="0" anchor="b"/>
          <a:lstStyle>
            <a:lvl1pPr algn="r">
              <a:defRPr sz="1200"/>
            </a:lvl1pPr>
          </a:lstStyle>
          <a:p>
            <a:fld id="{FD42552D-AD04-46E0-A605-8B7635D614B6}" type="slidenum">
              <a:rPr kumimoji="1" lang="ja-JP" altLang="en-US" smtClean="0"/>
              <a:t>‹#›</a:t>
            </a:fld>
            <a:endParaRPr kumimoji="1" lang="ja-JP" altLang="en-US"/>
          </a:p>
        </p:txBody>
      </p:sp>
    </p:spTree>
    <p:extLst>
      <p:ext uri="{BB962C8B-B14F-4D97-AF65-F5344CB8AC3E}">
        <p14:creationId xmlns:p14="http://schemas.microsoft.com/office/powerpoint/2010/main" val="1606708587"/>
      </p:ext>
    </p:extLst>
  </p:cSld>
  <p:clrMap bg1="lt1" tx1="dk1" bg2="lt2" tx2="dk2" accent1="accent1" accent2="accent2" accent3="accent3" accent4="accent4" accent5="accent5" accent6="accent6" hlink="hlink" folHlink="folHlink"/>
</p:handoutMaster>
</file>

<file path=ppt/notesMasters/_rels/notesMaster1.xml.rels>&#65279;<?xml version="1.0" encoding="utf-8"?><Relationships xmlns="http://schemas.openxmlformats.org/package/2006/relationships"><Relationship Type="http://schemas.openxmlformats.org/officeDocument/2006/relationships/theme" Targe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59" name="ヘッダー プレースホルダー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kumimoji="1" lang="ja-JP" altLang="en-US"/>
          </a:p>
        </p:txBody>
      </p:sp>
      <p:sp>
        <p:nvSpPr>
          <p:cNvPr id="1160" name="日付プレースホルダー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61" name="スライド イメージ プレースホルダー 3"/>
          <p:cNvSpPr>
            <a:spLocks noGrp="1" noRot="1" noChangeAspect="1"/>
          </p:cNvSpPr>
          <p:nvPr>
            <p:ph type="sldImg" idx="2"/>
          </p:nvPr>
        </p:nvSpPr>
        <p:spPr>
          <a:xfrm>
            <a:off x="2697427" y="509826"/>
            <a:ext cx="4531784" cy="2549128"/>
          </a:xfrm>
          <a:prstGeom prst="rect">
            <a:avLst/>
          </a:prstGeom>
          <a:noFill/>
          <a:ln w="12700">
            <a:solidFill>
              <a:prstClr val="black"/>
            </a:solidFill>
          </a:ln>
        </p:spPr>
        <p:txBody>
          <a:bodyPr vert="horz" lIns="91440" tIns="45720" rIns="91440" bIns="45720" rtlCol="0" anchor="ctr"/>
          <a:lstStyle/>
          <a:p>
            <a:endParaRPr lang="ja-JP" altLang="en-US"/>
          </a:p>
        </p:txBody>
      </p:sp>
      <p:sp>
        <p:nvSpPr>
          <p:cNvPr id="1162" name="ノート プレースホルダー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63" name="フッター プレースホルダー 5"/>
          <p:cNvSpPr>
            <a:spLocks noGrp="1"/>
          </p:cNvSpPr>
          <p:nvPr>
            <p:ph type="ftr" sz="quarter" idx="4"/>
          </p:nvPr>
        </p:nvSpPr>
        <p:spPr>
          <a:xfrm>
            <a:off x="0" y="6456611"/>
            <a:ext cx="4301543" cy="339884"/>
          </a:xfrm>
          <a:prstGeom prst="rect">
            <a:avLst/>
          </a:prstGeom>
        </p:spPr>
        <p:txBody>
          <a:bodyPr vert="horz" lIns="91440" tIns="45720" rIns="91440" bIns="45720" rtlCol="0" anchor="b"/>
          <a:lstStyle>
            <a:lvl1pPr algn="l">
              <a:defRPr sz="1200"/>
            </a:lvl1pPr>
          </a:lstStyle>
          <a:p>
            <a:endParaRPr kumimoji="1" lang="ja-JP" altLang="en-US"/>
          </a:p>
        </p:txBody>
      </p:sp>
      <p:sp>
        <p:nvSpPr>
          <p:cNvPr id="1164" name="スライド番号プレースホルダー 6"/>
          <p:cNvSpPr>
            <a:spLocks noGrp="1"/>
          </p:cNvSpPr>
          <p:nvPr>
            <p:ph type="sldNum" sz="quarter" idx="5"/>
          </p:nvPr>
        </p:nvSpPr>
        <p:spPr>
          <a:xfrm>
            <a:off x="5622798" y="6456611"/>
            <a:ext cx="4301543" cy="339884"/>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slides/slide1.xml" Id="rId1" /><Relationship Type="http://schemas.openxmlformats.org/officeDocument/2006/relationships/notesMaster" Target="../notesMasters/notesMaster1.xml" Id="rId2" /></Relationships>
</file>

<file path=ppt/notesSlides/_rels/notesSlide10.xml.rels>&#65279;<?xml version="1.0" encoding="utf-8"?><Relationships xmlns="http://schemas.openxmlformats.org/package/2006/relationships"><Relationship Type="http://schemas.openxmlformats.org/officeDocument/2006/relationships/slide" Target="../slides/slide12.xml" Id="rId1" /><Relationship Type="http://schemas.openxmlformats.org/officeDocument/2006/relationships/notesMaster" Target="../notesMasters/notesMaster1.xml" Id="rId2" /></Relationships>
</file>

<file path=ppt/notesSlides/_rels/notesSlide11.xml.rels>&#65279;<?xml version="1.0" encoding="utf-8"?><Relationships xmlns="http://schemas.openxmlformats.org/package/2006/relationships"><Relationship Type="http://schemas.openxmlformats.org/officeDocument/2006/relationships/slide" Target="../slides/slide14.xml" Id="rId1" /><Relationship Type="http://schemas.openxmlformats.org/officeDocument/2006/relationships/notesMaster" Target="../notesMasters/notesMaster1.xml" Id="rId2" /></Relationships>
</file>

<file path=ppt/notesSlides/_rels/notesSlide12.xml.rels>&#65279;<?xml version="1.0" encoding="utf-8"?><Relationships xmlns="http://schemas.openxmlformats.org/package/2006/relationships"><Relationship Type="http://schemas.openxmlformats.org/officeDocument/2006/relationships/slide" Target="../slides/slide15.xml" Id="rId1" /><Relationship Type="http://schemas.openxmlformats.org/officeDocument/2006/relationships/notesMaster" Target="../notesMasters/notesMaster1.xml" Id="rId2" /></Relationships>
</file>

<file path=ppt/notesSlides/_rels/notesSlide2.xml.rels>&#65279;<?xml version="1.0" encoding="utf-8"?><Relationships xmlns="http://schemas.openxmlformats.org/package/2006/relationships"><Relationship Type="http://schemas.openxmlformats.org/officeDocument/2006/relationships/slide" Target="../slides/slide2.xml" Id="rId1" /><Relationship Type="http://schemas.openxmlformats.org/officeDocument/2006/relationships/notesMaster" Target="../notesMasters/notesMaster1.xml" Id="rId2" /></Relationships>
</file>

<file path=ppt/notesSlides/_rels/notesSlide3.xml.rels>&#65279;<?xml version="1.0" encoding="utf-8"?><Relationships xmlns="http://schemas.openxmlformats.org/package/2006/relationships"><Relationship Type="http://schemas.openxmlformats.org/officeDocument/2006/relationships/slide" Target="../slides/slide3.xml" Id="rId1" /><Relationship Type="http://schemas.openxmlformats.org/officeDocument/2006/relationships/notesMaster" Target="../notesMasters/notesMaster1.xml" Id="rId2" /></Relationships>
</file>

<file path=ppt/notesSlides/_rels/notesSlide4.xml.rels>&#65279;<?xml version="1.0" encoding="utf-8"?><Relationships xmlns="http://schemas.openxmlformats.org/package/2006/relationships"><Relationship Type="http://schemas.openxmlformats.org/officeDocument/2006/relationships/slide" Target="../slides/slide4.xml" Id="rId1" /><Relationship Type="http://schemas.openxmlformats.org/officeDocument/2006/relationships/notesMaster" Target="../notesMasters/notesMaster1.xml" Id="rId2" /></Relationships>
</file>

<file path=ppt/notesSlides/_rels/notesSlide5.xml.rels>&#65279;<?xml version="1.0" encoding="utf-8"?><Relationships xmlns="http://schemas.openxmlformats.org/package/2006/relationships"><Relationship Type="http://schemas.openxmlformats.org/officeDocument/2006/relationships/slide" Target="../slides/slide6.xml" Id="rId1" /><Relationship Type="http://schemas.openxmlformats.org/officeDocument/2006/relationships/notesMaster" Target="../notesMasters/notesMaster1.xml" Id="rId2" /></Relationships>
</file>

<file path=ppt/notesSlides/_rels/notesSlide6.xml.rels>&#65279;<?xml version="1.0" encoding="utf-8"?><Relationships xmlns="http://schemas.openxmlformats.org/package/2006/relationships"><Relationship Type="http://schemas.openxmlformats.org/officeDocument/2006/relationships/slide" Target="../slides/slide7.xml" Id="rId1" /><Relationship Type="http://schemas.openxmlformats.org/officeDocument/2006/relationships/notesMaster" Target="../notesMasters/notesMaster1.xml" Id="rId2" /></Relationships>
</file>

<file path=ppt/notesSlides/_rels/notesSlide7.xml.rels>&#65279;<?xml version="1.0" encoding="utf-8"?><Relationships xmlns="http://schemas.openxmlformats.org/package/2006/relationships"><Relationship Type="http://schemas.openxmlformats.org/officeDocument/2006/relationships/slide" Target="../slides/slide9.xml" Id="rId1" /><Relationship Type="http://schemas.openxmlformats.org/officeDocument/2006/relationships/notesMaster" Target="../notesMasters/notesMaster1.xml" Id="rId2" /></Relationships>
</file>

<file path=ppt/notesSlides/_rels/notesSlide8.xml.rels>&#65279;<?xml version="1.0" encoding="utf-8"?><Relationships xmlns="http://schemas.openxmlformats.org/package/2006/relationships"><Relationship Type="http://schemas.openxmlformats.org/officeDocument/2006/relationships/slide" Target="../slides/slide10.xml" Id="rId1" /><Relationship Type="http://schemas.openxmlformats.org/officeDocument/2006/relationships/notesMaster" Target="../notesMasters/notesMaster1.xml" Id="rId2" /></Relationships>
</file>

<file path=ppt/notesSlides/_rels/notesSlide9.xml.rels>&#65279;<?xml version="1.0" encoding="utf-8"?><Relationships xmlns="http://schemas.openxmlformats.org/package/2006/relationships"><Relationship Type="http://schemas.openxmlformats.org/officeDocument/2006/relationships/slide" Target="../slides/slide11.xml" Id="rId1" /><Relationship Type="http://schemas.openxmlformats.org/officeDocument/2006/relationships/notesMaster" Target="../notesMasters/notesMaster1.xml" Id="rId2"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3" name="四角形 165"/>
          <p:cNvSpPr>
            <a:spLocks noGrp="1" noRot="1" noChangeAspect="1"/>
          </p:cNvSpPr>
          <p:nvPr>
            <p:ph type="sldImg" idx="2"/>
          </p:nvPr>
        </p:nvSpPr>
        <p:spPr>
          <a:prstGeom prst="rect">
            <a:avLst/>
          </a:prstGeom>
        </p:spPr>
        <p:txBody>
          <a:bodyPr/>
          <a:p>
            <a:endParaRPr kumimoji="1" lang="ja-JP" altLang="en-US"/>
          </a:p>
        </p:txBody>
      </p:sp>
      <p:sp>
        <p:nvSpPr>
          <p:cNvPr id="1174" name="四角形 166"/>
          <p:cNvSpPr>
            <a:spLocks noGrp="1"/>
          </p:cNvSpPr>
          <p:nvPr>
            <p:ph type="body" sz="quarter" idx="3"/>
          </p:nvPr>
        </p:nvSpPr>
        <p:spPr>
          <a:prstGeom prst="rect">
            <a:avLst/>
          </a:prstGeom>
        </p:spPr>
        <p:txBody>
          <a:bodyPr/>
          <a:p>
            <a:endParaRPr kumimoji="1" lang="ja-JP" altLang="en-US"/>
          </a:p>
        </p:txBody>
      </p:sp>
      <p:sp>
        <p:nvSpPr>
          <p:cNvPr id="1175" name="四角形 16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55" name="四角形 35"/>
          <p:cNvSpPr>
            <a:spLocks noGrp="1" noRot="1" noChangeAspect="1"/>
          </p:cNvSpPr>
          <p:nvPr>
            <p:ph type="sldImg" idx="2"/>
          </p:nvPr>
        </p:nvSpPr>
        <p:spPr>
          <a:prstGeom prst="rect">
            <a:avLst/>
          </a:prstGeom>
        </p:spPr>
        <p:txBody>
          <a:bodyPr/>
          <a:p>
            <a:endParaRPr kumimoji="1" lang="ja-JP" altLang="en-US"/>
          </a:p>
        </p:txBody>
      </p:sp>
      <p:sp>
        <p:nvSpPr>
          <p:cNvPr id="1256" name="四角形 36"/>
          <p:cNvSpPr>
            <a:spLocks noGrp="1"/>
          </p:cNvSpPr>
          <p:nvPr>
            <p:ph type="body" sz="quarter" idx="3"/>
          </p:nvPr>
        </p:nvSpPr>
        <p:spPr>
          <a:prstGeom prst="rect">
            <a:avLst/>
          </a:prstGeom>
        </p:spPr>
        <p:txBody>
          <a:bodyPr/>
          <a:p>
            <a:endParaRPr kumimoji="1" lang="ja-JP" altLang="en-US"/>
          </a:p>
        </p:txBody>
      </p:sp>
      <p:sp>
        <p:nvSpPr>
          <p:cNvPr id="1257" name="四角形 3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67" name="四角形 0"/>
          <p:cNvSpPr>
            <a:spLocks noGrp="1" noRot="1" noChangeAspect="1"/>
          </p:cNvSpPr>
          <p:nvPr>
            <p:ph type="sldImg" idx="2"/>
          </p:nvPr>
        </p:nvSpPr>
        <p:spPr>
          <a:prstGeom prst="rect">
            <a:avLst/>
          </a:prstGeom>
        </p:spPr>
        <p:txBody>
          <a:bodyPr/>
          <a:p>
            <a:endParaRPr kumimoji="1" lang="ja-JP" altLang="en-US"/>
          </a:p>
        </p:txBody>
      </p:sp>
      <p:sp>
        <p:nvSpPr>
          <p:cNvPr id="1268" name="四角形 0"/>
          <p:cNvSpPr>
            <a:spLocks noGrp="1"/>
          </p:cNvSpPr>
          <p:nvPr>
            <p:ph type="body" sz="quarter" idx="3"/>
          </p:nvPr>
        </p:nvSpPr>
        <p:spPr>
          <a:prstGeom prst="rect">
            <a:avLst/>
          </a:prstGeom>
        </p:spPr>
        <p:txBody>
          <a:bodyPr/>
          <a:p>
            <a:endParaRPr kumimoji="1" lang="ja-JP" altLang="en-US"/>
          </a:p>
        </p:txBody>
      </p:sp>
      <p:sp>
        <p:nvSpPr>
          <p:cNvPr id="1269" name="四角形 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75" name="四角形 0"/>
          <p:cNvSpPr>
            <a:spLocks noGrp="1" noRot="1" noChangeAspect="1"/>
          </p:cNvSpPr>
          <p:nvPr>
            <p:ph type="sldImg" idx="2"/>
          </p:nvPr>
        </p:nvSpPr>
        <p:spPr>
          <a:prstGeom prst="rect">
            <a:avLst/>
          </a:prstGeom>
        </p:spPr>
        <p:txBody>
          <a:bodyPr/>
          <a:p>
            <a:endParaRPr kumimoji="1" lang="ja-JP" altLang="en-US"/>
          </a:p>
        </p:txBody>
      </p:sp>
      <p:sp>
        <p:nvSpPr>
          <p:cNvPr id="1276" name="四角形 0"/>
          <p:cNvSpPr>
            <a:spLocks noGrp="1"/>
          </p:cNvSpPr>
          <p:nvPr>
            <p:ph type="body" sz="quarter" idx="3"/>
          </p:nvPr>
        </p:nvSpPr>
        <p:spPr>
          <a:prstGeom prst="rect">
            <a:avLst/>
          </a:prstGeom>
        </p:spPr>
        <p:txBody>
          <a:bodyPr/>
          <a:p>
            <a:endParaRPr kumimoji="1" lang="ja-JP" altLang="en-US"/>
          </a:p>
        </p:txBody>
      </p:sp>
      <p:sp>
        <p:nvSpPr>
          <p:cNvPr id="1277" name="四角形 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14</a:t>
            </a:fld>
            <a:endParaRPr kumimoji="1" lang="ja-JP" altLang="en-US"/>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81" name="四角形 29"/>
          <p:cNvSpPr>
            <a:spLocks noGrp="1" noRot="1" noChangeAspect="1"/>
          </p:cNvSpPr>
          <p:nvPr>
            <p:ph type="sldImg" idx="2"/>
          </p:nvPr>
        </p:nvSpPr>
        <p:spPr>
          <a:prstGeom prst="rect">
            <a:avLst/>
          </a:prstGeom>
        </p:spPr>
        <p:txBody>
          <a:bodyPr/>
          <a:p>
            <a:endParaRPr kumimoji="1" lang="ja-JP" altLang="en-US"/>
          </a:p>
        </p:txBody>
      </p:sp>
      <p:sp>
        <p:nvSpPr>
          <p:cNvPr id="1182" name="四角形 30"/>
          <p:cNvSpPr>
            <a:spLocks noGrp="1"/>
          </p:cNvSpPr>
          <p:nvPr>
            <p:ph type="body" sz="quarter" idx="3"/>
          </p:nvPr>
        </p:nvSpPr>
        <p:spPr>
          <a:prstGeom prst="rect">
            <a:avLst/>
          </a:prstGeom>
        </p:spPr>
        <p:txBody>
          <a:bodyPr/>
          <a:p>
            <a:endParaRPr kumimoji="1" lang="ja-JP" altLang="en-US"/>
          </a:p>
        </p:txBody>
      </p:sp>
      <p:sp>
        <p:nvSpPr>
          <p:cNvPr id="1183" name="四角形 3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89" name="四角形 174"/>
          <p:cNvSpPr>
            <a:spLocks noGrp="1" noRot="1" noChangeAspect="1"/>
          </p:cNvSpPr>
          <p:nvPr>
            <p:ph type="sldImg" idx="2"/>
          </p:nvPr>
        </p:nvSpPr>
        <p:spPr>
          <a:prstGeom prst="rect">
            <a:avLst/>
          </a:prstGeom>
        </p:spPr>
        <p:txBody>
          <a:bodyPr/>
          <a:p>
            <a:endParaRPr kumimoji="1" lang="ja-JP" altLang="en-US"/>
          </a:p>
        </p:txBody>
      </p:sp>
      <p:sp>
        <p:nvSpPr>
          <p:cNvPr id="1190" name="四角形 175"/>
          <p:cNvSpPr>
            <a:spLocks noGrp="1"/>
          </p:cNvSpPr>
          <p:nvPr>
            <p:ph type="body" sz="quarter" idx="3"/>
          </p:nvPr>
        </p:nvSpPr>
        <p:spPr>
          <a:prstGeom prst="rect">
            <a:avLst/>
          </a:prstGeom>
        </p:spPr>
        <p:txBody>
          <a:bodyPr/>
          <a:p>
            <a:endParaRPr kumimoji="1" lang="ja-JP" altLang="en-US"/>
          </a:p>
        </p:txBody>
      </p:sp>
      <p:sp>
        <p:nvSpPr>
          <p:cNvPr id="1191" name="四角形 17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97" name="四角形 177"/>
          <p:cNvSpPr>
            <a:spLocks noGrp="1" noRot="1" noChangeAspect="1"/>
          </p:cNvSpPr>
          <p:nvPr>
            <p:ph type="sldImg" idx="2"/>
          </p:nvPr>
        </p:nvSpPr>
        <p:spPr>
          <a:prstGeom prst="rect">
            <a:avLst/>
          </a:prstGeom>
        </p:spPr>
        <p:txBody>
          <a:bodyPr/>
          <a:p>
            <a:endParaRPr kumimoji="1" lang="ja-JP" altLang="en-US"/>
          </a:p>
        </p:txBody>
      </p:sp>
      <p:sp>
        <p:nvSpPr>
          <p:cNvPr id="1198" name="四角形 178"/>
          <p:cNvSpPr>
            <a:spLocks noGrp="1"/>
          </p:cNvSpPr>
          <p:nvPr>
            <p:ph type="body" sz="quarter" idx="3"/>
          </p:nvPr>
        </p:nvSpPr>
        <p:spPr>
          <a:prstGeom prst="rect">
            <a:avLst/>
          </a:prstGeom>
        </p:spPr>
        <p:txBody>
          <a:bodyPr/>
          <a:p>
            <a:endParaRPr kumimoji="1" lang="ja-JP" altLang="en-US"/>
          </a:p>
        </p:txBody>
      </p:sp>
      <p:sp>
        <p:nvSpPr>
          <p:cNvPr id="1199" name="四角形 17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10" name="四角形 180"/>
          <p:cNvSpPr>
            <a:spLocks noGrp="1" noRot="1" noChangeAspect="1"/>
          </p:cNvSpPr>
          <p:nvPr>
            <p:ph type="sldImg" idx="2"/>
          </p:nvPr>
        </p:nvSpPr>
        <p:spPr>
          <a:prstGeom prst="rect">
            <a:avLst/>
          </a:prstGeom>
        </p:spPr>
        <p:txBody>
          <a:bodyPr/>
          <a:p>
            <a:endParaRPr kumimoji="1" lang="ja-JP" altLang="en-US"/>
          </a:p>
        </p:txBody>
      </p:sp>
      <p:sp>
        <p:nvSpPr>
          <p:cNvPr id="1211" name="四角形 181"/>
          <p:cNvSpPr>
            <a:spLocks noGrp="1"/>
          </p:cNvSpPr>
          <p:nvPr>
            <p:ph type="body" sz="quarter" idx="3"/>
          </p:nvPr>
        </p:nvSpPr>
        <p:spPr>
          <a:prstGeom prst="rect">
            <a:avLst/>
          </a:prstGeom>
        </p:spPr>
        <p:txBody>
          <a:bodyPr/>
          <a:p>
            <a:endParaRPr kumimoji="1" lang="ja-JP" altLang="en-US"/>
          </a:p>
        </p:txBody>
      </p:sp>
      <p:sp>
        <p:nvSpPr>
          <p:cNvPr id="1212" name="四角形 18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18" name="四角形 183"/>
          <p:cNvSpPr>
            <a:spLocks noGrp="1" noRot="1" noChangeAspect="1"/>
          </p:cNvSpPr>
          <p:nvPr>
            <p:ph type="sldImg" idx="2"/>
          </p:nvPr>
        </p:nvSpPr>
        <p:spPr>
          <a:prstGeom prst="rect">
            <a:avLst/>
          </a:prstGeom>
        </p:spPr>
        <p:txBody>
          <a:bodyPr/>
          <a:p>
            <a:endParaRPr kumimoji="1" lang="ja-JP" altLang="en-US"/>
          </a:p>
        </p:txBody>
      </p:sp>
      <p:sp>
        <p:nvSpPr>
          <p:cNvPr id="1219" name="四角形 184"/>
          <p:cNvSpPr>
            <a:spLocks noGrp="1"/>
          </p:cNvSpPr>
          <p:nvPr>
            <p:ph type="body" sz="quarter" idx="3"/>
          </p:nvPr>
        </p:nvSpPr>
        <p:spPr>
          <a:prstGeom prst="rect">
            <a:avLst/>
          </a:prstGeom>
        </p:spPr>
        <p:txBody>
          <a:bodyPr/>
          <a:p>
            <a:endParaRPr kumimoji="1" lang="ja-JP" altLang="en-US"/>
          </a:p>
        </p:txBody>
      </p:sp>
      <p:sp>
        <p:nvSpPr>
          <p:cNvPr id="1220" name="四角形 18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30" name="四角形 186"/>
          <p:cNvSpPr>
            <a:spLocks noGrp="1" noRot="1" noChangeAspect="1"/>
          </p:cNvSpPr>
          <p:nvPr>
            <p:ph type="sldImg" idx="2"/>
          </p:nvPr>
        </p:nvSpPr>
        <p:spPr>
          <a:prstGeom prst="rect">
            <a:avLst/>
          </a:prstGeom>
        </p:spPr>
        <p:txBody>
          <a:bodyPr/>
          <a:p>
            <a:endParaRPr kumimoji="1" lang="ja-JP" altLang="en-US"/>
          </a:p>
        </p:txBody>
      </p:sp>
      <p:sp>
        <p:nvSpPr>
          <p:cNvPr id="1231" name="四角形 187"/>
          <p:cNvSpPr>
            <a:spLocks noGrp="1"/>
          </p:cNvSpPr>
          <p:nvPr>
            <p:ph type="body" sz="quarter" idx="3"/>
          </p:nvPr>
        </p:nvSpPr>
        <p:spPr>
          <a:prstGeom prst="rect">
            <a:avLst/>
          </a:prstGeom>
        </p:spPr>
        <p:txBody>
          <a:bodyPr/>
          <a:p>
            <a:endParaRPr kumimoji="1" lang="ja-JP" altLang="en-US"/>
          </a:p>
        </p:txBody>
      </p:sp>
      <p:sp>
        <p:nvSpPr>
          <p:cNvPr id="1232" name="四角形 18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39" name="四角形 189"/>
          <p:cNvSpPr>
            <a:spLocks noGrp="1" noRot="1" noChangeAspect="1"/>
          </p:cNvSpPr>
          <p:nvPr>
            <p:ph type="sldImg" idx="2"/>
          </p:nvPr>
        </p:nvSpPr>
        <p:spPr>
          <a:prstGeom prst="rect">
            <a:avLst/>
          </a:prstGeom>
        </p:spPr>
        <p:txBody>
          <a:bodyPr/>
          <a:p>
            <a:endParaRPr kumimoji="1" lang="ja-JP" altLang="en-US"/>
          </a:p>
        </p:txBody>
      </p:sp>
      <p:sp>
        <p:nvSpPr>
          <p:cNvPr id="1240" name="四角形 190"/>
          <p:cNvSpPr>
            <a:spLocks noGrp="1"/>
          </p:cNvSpPr>
          <p:nvPr>
            <p:ph type="body" sz="quarter" idx="3"/>
          </p:nvPr>
        </p:nvSpPr>
        <p:spPr>
          <a:prstGeom prst="rect">
            <a:avLst/>
          </a:prstGeom>
        </p:spPr>
        <p:txBody>
          <a:bodyPr/>
          <a:p>
            <a:endParaRPr kumimoji="1" lang="ja-JP" altLang="en-US"/>
          </a:p>
        </p:txBody>
      </p:sp>
      <p:sp>
        <p:nvSpPr>
          <p:cNvPr id="1241" name="四角形 19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47" name="四角形 192"/>
          <p:cNvSpPr>
            <a:spLocks noGrp="1" noRot="1" noChangeAspect="1"/>
          </p:cNvSpPr>
          <p:nvPr>
            <p:ph type="sldImg" idx="2"/>
          </p:nvPr>
        </p:nvSpPr>
        <p:spPr>
          <a:prstGeom prst="rect">
            <a:avLst/>
          </a:prstGeom>
        </p:spPr>
        <p:txBody>
          <a:bodyPr/>
          <a:p>
            <a:endParaRPr kumimoji="1" lang="ja-JP" altLang="en-US"/>
          </a:p>
        </p:txBody>
      </p:sp>
      <p:sp>
        <p:nvSpPr>
          <p:cNvPr id="1248" name="四角形 193"/>
          <p:cNvSpPr>
            <a:spLocks noGrp="1"/>
          </p:cNvSpPr>
          <p:nvPr>
            <p:ph type="body" sz="quarter" idx="3"/>
          </p:nvPr>
        </p:nvSpPr>
        <p:spPr>
          <a:prstGeom prst="rect">
            <a:avLst/>
          </a:prstGeom>
        </p:spPr>
        <p:txBody>
          <a:bodyPr/>
          <a:p>
            <a:endParaRPr kumimoji="1" lang="ja-JP" altLang="en-US"/>
          </a:p>
        </p:txBody>
      </p:sp>
      <p:sp>
        <p:nvSpPr>
          <p:cNvPr id="1249" name="四角形 19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notes>
</file>

<file path=ppt/slideLayouts/_rels/slideLayout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grpSp>
        <p:nvGrpSpPr>
          <p:cNvPr id="1042" name="Group 6"/>
          <p:cNvGrpSpPr/>
          <p:nvPr/>
        </p:nvGrpSpPr>
        <p:grpSpPr>
          <a:xfrm>
            <a:off x="0" y="-8467"/>
            <a:ext cx="12192000" cy="6866467"/>
            <a:chOff x="0" y="-8467"/>
            <a:chExt cx="12192000" cy="6866467"/>
          </a:xfrm>
        </p:grpSpPr>
        <p:cxnSp>
          <p:nvCxnSpPr>
            <p:cNvPr id="1043"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4"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2"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53"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1054"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055" name="Date Placeholder 3"/>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056" name="Footer Placeholder 4"/>
          <p:cNvSpPr>
            <a:spLocks noGrp="1"/>
          </p:cNvSpPr>
          <p:nvPr>
            <p:ph type="ftr" sz="quarter" idx="11"/>
          </p:nvPr>
        </p:nvSpPr>
        <p:spPr/>
        <p:txBody>
          <a:bodyPr/>
          <a:lstStyle/>
          <a:p>
            <a:endParaRPr lang="en-US" dirty="0"/>
          </a:p>
        </p:txBody>
      </p:sp>
      <p:sp>
        <p:nvSpPr>
          <p:cNvPr id="1057"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0" name=""/>
        <p:cNvGrpSpPr/>
        <p:nvPr/>
      </p:nvGrpSpPr>
      <p:grpSpPr>
        <a:xfrm>
          <a:off x="0" y="0"/>
          <a:ext cx="0" cy="0"/>
          <a:chOff x="0" y="0"/>
          <a:chExt cx="0" cy="0"/>
        </a:xfrm>
      </p:grpSpPr>
      <p:sp>
        <p:nvSpPr>
          <p:cNvPr id="1110"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1111"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112" name="Date Placeholder 3"/>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113" name="Footer Placeholder 4"/>
          <p:cNvSpPr>
            <a:spLocks noGrp="1"/>
          </p:cNvSpPr>
          <p:nvPr>
            <p:ph type="ftr" sz="quarter" idx="11"/>
          </p:nvPr>
        </p:nvSpPr>
        <p:spPr/>
        <p:txBody>
          <a:bodyPr/>
          <a:lstStyle/>
          <a:p>
            <a:endParaRPr lang="en-US" dirty="0"/>
          </a:p>
        </p:txBody>
      </p:sp>
      <p:sp>
        <p:nvSpPr>
          <p:cNvPr id="1114"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0" name=""/>
        <p:cNvGrpSpPr/>
        <p:nvPr/>
      </p:nvGrpSpPr>
      <p:grpSpPr>
        <a:xfrm>
          <a:off x="0" y="0"/>
          <a:ext cx="0" cy="0"/>
          <a:chOff x="0" y="0"/>
          <a:chExt cx="0" cy="0"/>
        </a:xfrm>
      </p:grpSpPr>
      <p:sp>
        <p:nvSpPr>
          <p:cNvPr id="1116"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1117"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1118"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119" name="Date Placeholder 3"/>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120" name="Footer Placeholder 4"/>
          <p:cNvSpPr>
            <a:spLocks noGrp="1"/>
          </p:cNvSpPr>
          <p:nvPr>
            <p:ph type="ftr" sz="quarter" idx="11"/>
          </p:nvPr>
        </p:nvSpPr>
        <p:spPr/>
        <p:txBody>
          <a:bodyPr/>
          <a:lstStyle/>
          <a:p>
            <a:endParaRPr lang="en-US" dirty="0"/>
          </a:p>
        </p:txBody>
      </p:sp>
      <p:sp>
        <p:nvSpPr>
          <p:cNvPr id="1121"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22"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123"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0" name=""/>
        <p:cNvGrpSpPr/>
        <p:nvPr/>
      </p:nvGrpSpPr>
      <p:grpSpPr>
        <a:xfrm>
          <a:off x="0" y="0"/>
          <a:ext cx="0" cy="0"/>
          <a:chOff x="0" y="0"/>
          <a:chExt cx="0" cy="0"/>
        </a:xfrm>
      </p:grpSpPr>
      <p:sp>
        <p:nvSpPr>
          <p:cNvPr id="1125"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1126"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127" name="Date Placeholder 3"/>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128" name="Footer Placeholder 4"/>
          <p:cNvSpPr>
            <a:spLocks noGrp="1"/>
          </p:cNvSpPr>
          <p:nvPr>
            <p:ph type="ftr" sz="quarter" idx="11"/>
          </p:nvPr>
        </p:nvSpPr>
        <p:spPr/>
        <p:txBody>
          <a:bodyPr/>
          <a:lstStyle/>
          <a:p>
            <a:endParaRPr lang="en-US" dirty="0"/>
          </a:p>
        </p:txBody>
      </p:sp>
      <p:sp>
        <p:nvSpPr>
          <p:cNvPr id="1129"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0" name=""/>
        <p:cNvGrpSpPr/>
        <p:nvPr/>
      </p:nvGrpSpPr>
      <p:grpSpPr>
        <a:xfrm>
          <a:off x="0" y="0"/>
          <a:ext cx="0" cy="0"/>
          <a:chOff x="0" y="0"/>
          <a:chExt cx="0" cy="0"/>
        </a:xfrm>
      </p:grpSpPr>
      <p:sp>
        <p:nvSpPr>
          <p:cNvPr id="1131"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1132"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113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134" name="Date Placeholder 3"/>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135" name="Footer Placeholder 4"/>
          <p:cNvSpPr>
            <a:spLocks noGrp="1"/>
          </p:cNvSpPr>
          <p:nvPr>
            <p:ph type="ftr" sz="quarter" idx="11"/>
          </p:nvPr>
        </p:nvSpPr>
        <p:spPr/>
        <p:txBody>
          <a:bodyPr/>
          <a:lstStyle/>
          <a:p>
            <a:endParaRPr lang="en-US" dirty="0"/>
          </a:p>
        </p:txBody>
      </p:sp>
      <p:sp>
        <p:nvSpPr>
          <p:cNvPr id="113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37"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138"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0" name=""/>
        <p:cNvGrpSpPr/>
        <p:nvPr/>
      </p:nvGrpSpPr>
      <p:grpSpPr>
        <a:xfrm>
          <a:off x="0" y="0"/>
          <a:ext cx="0" cy="0"/>
          <a:chOff x="0" y="0"/>
          <a:chExt cx="0" cy="0"/>
        </a:xfrm>
      </p:grpSpPr>
      <p:sp>
        <p:nvSpPr>
          <p:cNvPr id="1140"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1141"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1142"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143" name="Date Placeholder 3"/>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144" name="Footer Placeholder 4"/>
          <p:cNvSpPr>
            <a:spLocks noGrp="1"/>
          </p:cNvSpPr>
          <p:nvPr>
            <p:ph type="ftr" sz="quarter" idx="11"/>
          </p:nvPr>
        </p:nvSpPr>
        <p:spPr/>
        <p:txBody>
          <a:bodyPr/>
          <a:lstStyle/>
          <a:p>
            <a:endParaRPr lang="en-US" dirty="0"/>
          </a:p>
        </p:txBody>
      </p:sp>
      <p:sp>
        <p:nvSpPr>
          <p:cNvPr id="1145"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147" name="Title 1"/>
          <p:cNvSpPr>
            <a:spLocks noGrp="1"/>
          </p:cNvSpPr>
          <p:nvPr>
            <p:ph type="title"/>
          </p:nvPr>
        </p:nvSpPr>
        <p:spPr/>
        <p:txBody>
          <a:bodyPr/>
          <a:lstStyle/>
          <a:p>
            <a:r>
              <a:rPr lang="ja-JP" altLang="en-US" smtClean="0"/>
              <a:t>マスター タイトルの書式設定</a:t>
            </a:r>
            <a:endParaRPr lang="en-US" dirty="0"/>
          </a:p>
        </p:txBody>
      </p:sp>
      <p:sp>
        <p:nvSpPr>
          <p:cNvPr id="1148"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49" name="Date Placeholder 3"/>
          <p:cNvSpPr>
            <a:spLocks noGrp="1"/>
          </p:cNvSpPr>
          <p:nvPr>
            <p:ph type="dt" sz="half" idx="10"/>
          </p:nvPr>
        </p:nvSpPr>
        <p:spPr/>
        <p:txBody>
          <a:bodyPr/>
          <a:lstStyle/>
          <a:p>
            <a:fld id="{55C6B4A9-1611-4792-9094-5F34BCA07E0B}" type="datetimeFigureOut">
              <a:rPr lang="en-US" dirty="0"/>
              <a:t>10/18/2017</a:t>
            </a:fld>
            <a:endParaRPr lang="en-US" dirty="0"/>
          </a:p>
        </p:txBody>
      </p:sp>
      <p:sp>
        <p:nvSpPr>
          <p:cNvPr id="1150" name="Footer Placeholder 4"/>
          <p:cNvSpPr>
            <a:spLocks noGrp="1"/>
          </p:cNvSpPr>
          <p:nvPr>
            <p:ph type="ftr" sz="quarter" idx="11"/>
          </p:nvPr>
        </p:nvSpPr>
        <p:spPr/>
        <p:txBody>
          <a:bodyPr/>
          <a:lstStyle/>
          <a:p>
            <a:endParaRPr lang="en-US" dirty="0"/>
          </a:p>
        </p:txBody>
      </p:sp>
      <p:sp>
        <p:nvSpPr>
          <p:cNvPr id="1151"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153"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1154"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55" name="Date Placeholder 3"/>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156" name="Footer Placeholder 4"/>
          <p:cNvSpPr>
            <a:spLocks noGrp="1"/>
          </p:cNvSpPr>
          <p:nvPr>
            <p:ph type="ftr" sz="quarter" idx="11"/>
          </p:nvPr>
        </p:nvSpPr>
        <p:spPr/>
        <p:txBody>
          <a:bodyPr/>
          <a:lstStyle/>
          <a:p>
            <a:endParaRPr lang="en-US" dirty="0"/>
          </a:p>
        </p:txBody>
      </p:sp>
      <p:sp>
        <p:nvSpPr>
          <p:cNvPr id="1157"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59"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1060"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1" name="Date Placeholder 3"/>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062" name="Footer Placeholder 4"/>
          <p:cNvSpPr>
            <a:spLocks noGrp="1"/>
          </p:cNvSpPr>
          <p:nvPr>
            <p:ph type="ftr" sz="quarter" idx="11"/>
          </p:nvPr>
        </p:nvSpPr>
        <p:spPr/>
        <p:txBody>
          <a:bodyPr/>
          <a:lstStyle/>
          <a:p>
            <a:endParaRPr lang="en-US" dirty="0"/>
          </a:p>
        </p:txBody>
      </p:sp>
      <p:sp>
        <p:nvSpPr>
          <p:cNvPr id="1063"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65"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1066"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067" name="Date Placeholder 3"/>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068" name="Footer Placeholder 4"/>
          <p:cNvSpPr>
            <a:spLocks noGrp="1"/>
          </p:cNvSpPr>
          <p:nvPr>
            <p:ph type="ftr" sz="quarter" idx="11"/>
          </p:nvPr>
        </p:nvSpPr>
        <p:spPr/>
        <p:txBody>
          <a:bodyPr/>
          <a:lstStyle/>
          <a:p>
            <a:endParaRPr lang="en-US" dirty="0"/>
          </a:p>
        </p:txBody>
      </p:sp>
      <p:sp>
        <p:nvSpPr>
          <p:cNvPr id="1069"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71" name="Title 1"/>
          <p:cNvSpPr>
            <a:spLocks noGrp="1"/>
          </p:cNvSpPr>
          <p:nvPr>
            <p:ph type="title"/>
          </p:nvPr>
        </p:nvSpPr>
        <p:spPr/>
        <p:txBody>
          <a:bodyPr/>
          <a:lstStyle/>
          <a:p>
            <a:r>
              <a:rPr lang="ja-JP" altLang="en-US" smtClean="0"/>
              <a:t>マスター タイトルの書式設定</a:t>
            </a:r>
            <a:endParaRPr lang="en-US" dirty="0"/>
          </a:p>
        </p:txBody>
      </p:sp>
      <p:sp>
        <p:nvSpPr>
          <p:cNvPr id="1072"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3"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4" name="Date Placeholder 4"/>
          <p:cNvSpPr>
            <a:spLocks noGrp="1"/>
          </p:cNvSpPr>
          <p:nvPr>
            <p:ph type="dt" sz="half" idx="10"/>
          </p:nvPr>
        </p:nvSpPr>
        <p:spPr/>
        <p:txBody>
          <a:bodyPr/>
          <a:lstStyle/>
          <a:p>
            <a:fld id="{EB712588-04B1-427B-82EE-E8DB90309F08}" type="datetimeFigureOut">
              <a:rPr lang="en-US" dirty="0"/>
              <a:t>10/18/2017</a:t>
            </a:fld>
            <a:endParaRPr lang="en-US" dirty="0"/>
          </a:p>
        </p:txBody>
      </p:sp>
      <p:sp>
        <p:nvSpPr>
          <p:cNvPr id="1075" name="Footer Placeholder 5"/>
          <p:cNvSpPr>
            <a:spLocks noGrp="1"/>
          </p:cNvSpPr>
          <p:nvPr>
            <p:ph type="ftr" sz="quarter" idx="11"/>
          </p:nvPr>
        </p:nvSpPr>
        <p:spPr/>
        <p:txBody>
          <a:bodyPr/>
          <a:lstStyle/>
          <a:p>
            <a:endParaRPr lang="en-US" dirty="0"/>
          </a:p>
        </p:txBody>
      </p:sp>
      <p:sp>
        <p:nvSpPr>
          <p:cNvPr id="1076"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78"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1079"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80"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81"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82"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83" name="Date Placeholder 6"/>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084" name="Footer Placeholder 7"/>
          <p:cNvSpPr>
            <a:spLocks noGrp="1"/>
          </p:cNvSpPr>
          <p:nvPr>
            <p:ph type="ftr" sz="quarter" idx="11"/>
          </p:nvPr>
        </p:nvSpPr>
        <p:spPr/>
        <p:txBody>
          <a:bodyPr/>
          <a:lstStyle/>
          <a:p>
            <a:endParaRPr lang="en-US" dirty="0"/>
          </a:p>
        </p:txBody>
      </p:sp>
      <p:sp>
        <p:nvSpPr>
          <p:cNvPr id="1085"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87"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1088" name="Date Placeholder 2"/>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089" name="Footer Placeholder 3"/>
          <p:cNvSpPr>
            <a:spLocks noGrp="1"/>
          </p:cNvSpPr>
          <p:nvPr>
            <p:ph type="ftr" sz="quarter" idx="11"/>
          </p:nvPr>
        </p:nvSpPr>
        <p:spPr/>
        <p:txBody>
          <a:bodyPr/>
          <a:lstStyle/>
          <a:p>
            <a:endParaRPr lang="en-US" dirty="0"/>
          </a:p>
        </p:txBody>
      </p:sp>
      <p:sp>
        <p:nvSpPr>
          <p:cNvPr id="1090"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92" name="Date Placeholder 1"/>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093" name="Footer Placeholder 2"/>
          <p:cNvSpPr>
            <a:spLocks noGrp="1"/>
          </p:cNvSpPr>
          <p:nvPr>
            <p:ph type="ftr" sz="quarter" idx="11"/>
          </p:nvPr>
        </p:nvSpPr>
        <p:spPr/>
        <p:txBody>
          <a:bodyPr/>
          <a:lstStyle/>
          <a:p>
            <a:endParaRPr lang="en-US" dirty="0"/>
          </a:p>
        </p:txBody>
      </p:sp>
      <p:sp>
        <p:nvSpPr>
          <p:cNvPr id="109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96"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1097"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8"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1099" name="Date Placeholder 4"/>
          <p:cNvSpPr>
            <a:spLocks noGrp="1"/>
          </p:cNvSpPr>
          <p:nvPr>
            <p:ph type="dt" sz="half" idx="10"/>
          </p:nvPr>
        </p:nvSpPr>
        <p:spPr/>
        <p:txBody>
          <a:bodyPr/>
          <a:lstStyle/>
          <a:p>
            <a:fld id="{42A54C80-263E-416B-A8E0-580EDEADCBDC}" type="datetimeFigureOut">
              <a:rPr lang="en-US" dirty="0"/>
              <a:t>10/18/2017</a:t>
            </a:fld>
            <a:endParaRPr lang="en-US" dirty="0"/>
          </a:p>
        </p:txBody>
      </p:sp>
      <p:sp>
        <p:nvSpPr>
          <p:cNvPr id="1100" name="Footer Placeholder 5"/>
          <p:cNvSpPr>
            <a:spLocks noGrp="1"/>
          </p:cNvSpPr>
          <p:nvPr>
            <p:ph type="ftr" sz="quarter" idx="11"/>
          </p:nvPr>
        </p:nvSpPr>
        <p:spPr/>
        <p:txBody>
          <a:bodyPr/>
          <a:lstStyle/>
          <a:p>
            <a:endParaRPr lang="en-US" dirty="0"/>
          </a:p>
        </p:txBody>
      </p:sp>
      <p:sp>
        <p:nvSpPr>
          <p:cNvPr id="1101"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103"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1104"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1105"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06" name="Date Placeholder 4"/>
          <p:cNvSpPr>
            <a:spLocks noGrp="1"/>
          </p:cNvSpPr>
          <p:nvPr>
            <p:ph type="dt" sz="half" idx="10"/>
          </p:nvPr>
        </p:nvSpPr>
        <p:spPr/>
        <p:txBody>
          <a:bodyPr/>
          <a:lstStyle/>
          <a:p>
            <a:fld id="{B61BEF0D-F0BB-DE4B-95CE-6DB70DBA9567}" type="datetimeFigureOut">
              <a:rPr lang="en-US" dirty="0"/>
              <a:pPr/>
              <a:t>10/18/2017</a:t>
            </a:fld>
            <a:endParaRPr lang="en-US" dirty="0"/>
          </a:p>
        </p:txBody>
      </p:sp>
      <p:sp>
        <p:nvSpPr>
          <p:cNvPr id="1107" name="Footer Placeholder 5"/>
          <p:cNvSpPr>
            <a:spLocks noGrp="1"/>
          </p:cNvSpPr>
          <p:nvPr>
            <p:ph type="ftr" sz="quarter" idx="11"/>
          </p:nvPr>
        </p:nvSpPr>
        <p:spPr/>
        <p:txBody>
          <a:bodyPr/>
          <a:lstStyle/>
          <a:p>
            <a:endParaRPr lang="en-US" dirty="0"/>
          </a:p>
        </p:txBody>
      </p:sp>
      <p:sp>
        <p:nvSpPr>
          <p:cNvPr id="1108"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hdr="0" ftr="0" dt="0"/>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slideLayout" Target="../slideLayouts/slideLayout2.xml" Id="rId2" /><Relationship Type="http://schemas.openxmlformats.org/officeDocument/2006/relationships/slideLayout" Target="../slideLayouts/slideLayout3.xml" Id="rId3" /><Relationship Type="http://schemas.openxmlformats.org/officeDocument/2006/relationships/slideLayout" Target="../slideLayouts/slideLayout4.xml" Id="rId4" /><Relationship Type="http://schemas.openxmlformats.org/officeDocument/2006/relationships/slideLayout" Target="../slideLayouts/slideLayout5.xml" Id="rId5" /><Relationship Type="http://schemas.openxmlformats.org/officeDocument/2006/relationships/slideLayout" Target="../slideLayouts/slideLayout6.xml" Id="rId6" /><Relationship Type="http://schemas.openxmlformats.org/officeDocument/2006/relationships/slideLayout" Target="../slideLayouts/slideLayout7.xml" Id="rId7" /><Relationship Type="http://schemas.openxmlformats.org/officeDocument/2006/relationships/slideLayout" Target="../slideLayouts/slideLayout8.xml" Id="rId8" /><Relationship Type="http://schemas.openxmlformats.org/officeDocument/2006/relationships/slideLayout" Target="../slideLayouts/slideLayout9.xml" Id="rId9" /><Relationship Type="http://schemas.openxmlformats.org/officeDocument/2006/relationships/slideLayout" Target="../slideLayouts/slideLayout10.xml" Id="rId10" /><Relationship Type="http://schemas.openxmlformats.org/officeDocument/2006/relationships/slideLayout" Target="../slideLayouts/slideLayout11.xml" Id="rId11" /><Relationship Type="http://schemas.openxmlformats.org/officeDocument/2006/relationships/slideLayout" Target="../slideLayouts/slideLayout12.xml" Id="rId12" /><Relationship Type="http://schemas.openxmlformats.org/officeDocument/2006/relationships/slideLayout" Target="../slideLayouts/slideLayout13.xml" Id="rId13" /><Relationship Type="http://schemas.openxmlformats.org/officeDocument/2006/relationships/slideLayout" Target="../slideLayouts/slideLayout14.xml" Id="rId14" /><Relationship Type="http://schemas.openxmlformats.org/officeDocument/2006/relationships/slideLayout" Target="../slideLayouts/slideLayout15.xml" Id="rId15" /><Relationship Type="http://schemas.openxmlformats.org/officeDocument/2006/relationships/slideLayout" Target="../slideLayouts/slideLayout16.xml" Id="rId16" /><Relationship Type="http://schemas.openxmlformats.org/officeDocument/2006/relationships/theme" Target="../theme/theme1.xml" Id="rId17"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grpSp>
        <p:nvGrpSpPr>
          <p:cNvPr id="1025" name="Group 6"/>
          <p:cNvGrpSpPr/>
          <p:nvPr/>
        </p:nvGrpSpPr>
        <p:grpSpPr>
          <a:xfrm>
            <a:off x="0" y="-8467"/>
            <a:ext cx="12192000" cy="6866467"/>
            <a:chOff x="0" y="-8467"/>
            <a:chExt cx="12192000" cy="6866467"/>
          </a:xfrm>
        </p:grpSpPr>
        <p:cxnSp>
          <p:nvCxnSpPr>
            <p:cNvPr id="1026"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7"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28"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9"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0"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1"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2"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3"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4"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36"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1037"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38"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10/18/2017</a:t>
            </a:fld>
            <a:endParaRPr lang="en-US" dirty="0"/>
          </a:p>
        </p:txBody>
      </p:sp>
      <p:sp>
        <p:nvSpPr>
          <p:cNvPr id="1039"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40"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notesSlide" Target="../notesSlides/notesSlide1.xml" Id="rId2" /></Relationships>
</file>

<file path=ppt/slides/_rels/slide10.xml.rels>&#65279;<?xml version="1.0" encoding="utf-8"?><Relationships xmlns="http://schemas.openxmlformats.org/package/2006/relationships"><Relationship Type="http://schemas.openxmlformats.org/officeDocument/2006/relationships/image" Target="../media/image1.jpeg" Id="rId1" /><Relationship Type="http://schemas.openxmlformats.org/officeDocument/2006/relationships/image" Target="../media/image2.jpeg" Id="rId2" /><Relationship Type="http://schemas.openxmlformats.org/officeDocument/2006/relationships/slideLayout" Target="../slideLayouts/slideLayout2.xml" Id="rId3" /><Relationship Type="http://schemas.openxmlformats.org/officeDocument/2006/relationships/notesSlide" Target="../notesSlides/notesSlide8.xml" Id="rId4" /></Relationships>
</file>

<file path=ppt/slides/_rels/slide11.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9.xml" Id="rId2" /></Relationships>
</file>

<file path=ppt/slides/_rels/slide12.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0.xml" Id="rId2" /></Relationships>
</file>

<file path=ppt/slides/_rels/slide13.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4.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1.xml" Id="rId2" /></Relationships>
</file>

<file path=ppt/slides/_rels/slide15.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2.xml" Id="rId2" /></Relationships>
</file>

<file path=ppt/slides/_rels/slide16.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7.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8.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9.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2.xml" Id="rId2" /></Relationships>
</file>

<file path=ppt/slides/_rels/slide3.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3.xml" Id="rId2" /></Relationships>
</file>

<file path=ppt/slides/_rels/slide4.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4.xml" Id="rId2" /></Relationships>
</file>

<file path=ppt/slides/_rels/slide5.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6.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5.xml" Id="rId2" /></Relationships>
</file>

<file path=ppt/slides/_rels/slide7.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6.xml" Id="rId2" /></Relationships>
</file>

<file path=ppt/slides/_rels/slide8.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9.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7.xml" Id="rId2"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1" name="タイトル 1"/>
          <p:cNvSpPr>
            <a:spLocks noGrp="1"/>
          </p:cNvSpPr>
          <p:nvPr>
            <p:ph type="ctrTitle" idx="0"/>
          </p:nvPr>
        </p:nvSpPr>
        <p:spPr>
          <a:xfrm>
            <a:off x="1579803" y="2414925"/>
            <a:ext cx="7766936" cy="1646302"/>
          </a:xfrm>
        </p:spPr>
        <p:txBody>
          <a:bodyPr/>
          <a:lstStyle/>
          <a:p>
            <a:pPr algn="ctr"/>
            <a:r>
              <a:rPr kumimoji="1" lang="ja-JP" altLang="en-US" sz="5000" dirty="0" smtClean="0"/>
              <a:t>地域福祉権利擁護事業</a:t>
            </a:r>
            <a:br>
              <a:rPr kumimoji="1" lang="en-US" altLang="ja-JP" dirty="0" smtClean="0"/>
            </a:br>
            <a:r>
              <a:rPr lang="ja-JP" altLang="en-US" sz="4000" dirty="0" smtClean="0"/>
              <a:t>（日常生活自立支援事業）</a:t>
            </a:r>
            <a:endParaRPr kumimoji="1" lang="ja-JP" altLang="en-US" sz="4000" dirty="0"/>
          </a:p>
        </p:txBody>
      </p:sp>
    </p:spTree>
    <p:extLst>
      <p:ext uri="{BB962C8B-B14F-4D97-AF65-F5344CB8AC3E}">
        <p14:creationId xmlns:p14="http://schemas.microsoft.com/office/powerpoint/2010/main" val="156579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4" name="タイトル 1"/>
          <p:cNvSpPr>
            <a:spLocks noGrp="1"/>
          </p:cNvSpPr>
          <p:nvPr>
            <p:ph type="title" idx="0"/>
          </p:nvPr>
        </p:nvSpPr>
        <p:spPr>
          <a:xfrm>
            <a:off x="677334" y="609600"/>
            <a:ext cx="8596668" cy="533400"/>
          </a:xfrm>
        </p:spPr>
        <p:txBody>
          <a:bodyPr>
            <a:normAutofit/>
          </a:bodyPr>
          <a:lstStyle/>
          <a:p>
            <a:r>
              <a:rPr lang="ja-JP" altLang="en-US" sz="2000" dirty="0" smtClean="0"/>
              <a:t>（参考）支援</a:t>
            </a:r>
            <a:r>
              <a:rPr lang="ja-JP" altLang="en-US" sz="2000" dirty="0"/>
              <a:t>計画書</a:t>
            </a:r>
            <a:endParaRPr kumimoji="1" lang="ja-JP" altLang="en-US" sz="2000" dirty="0"/>
          </a:p>
        </p:txBody>
      </p:sp>
      <p:pic>
        <p:nvPicPr>
          <p:cNvPr id="1235" name="コンテンツ プレースホルダー 3"/>
          <p:cNvPicPr>
            <a:picLocks noGrp="1" noChangeAspect="1"/>
          </p:cNvPicPr>
          <p:nvPr>
            <p:ph idx="1"/>
          </p:nvPr>
        </p:nvPicPr>
        <p:blipFill>
          <a:blip r:embed="rId1"/>
          <a:stretch>
            <a:fillRect/>
          </a:stretch>
        </p:blipFill>
        <p:spPr>
          <a:xfrm>
            <a:off x="843588" y="1143000"/>
            <a:ext cx="4455774" cy="5608844"/>
          </a:xfrm>
          <a:prstGeom prst="rect">
            <a:avLst/>
          </a:prstGeom>
        </p:spPr>
      </p:pic>
      <p:pic>
        <p:nvPicPr>
          <p:cNvPr id="1236" name="図 4"/>
          <p:cNvPicPr>
            <a:picLocks noChangeAspect="1"/>
          </p:cNvPicPr>
          <p:nvPr/>
        </p:nvPicPr>
        <p:blipFill>
          <a:blip r:embed="rId2"/>
          <a:stretch>
            <a:fillRect/>
          </a:stretch>
        </p:blipFill>
        <p:spPr>
          <a:xfrm>
            <a:off x="4866340" y="1143000"/>
            <a:ext cx="4281396" cy="5608844"/>
          </a:xfrm>
          <a:prstGeom prst="rect">
            <a:avLst/>
          </a:prstGeom>
        </p:spPr>
      </p:pic>
      <p:sp>
        <p:nvSpPr>
          <p:cNvPr id="1237" name="Slide Number Placeholder 5"/>
          <p:cNvSpPr>
            <a:spLocks noGrp="1"/>
          </p:cNvSpPr>
          <p:nvPr>
            <p:ph type="sldNum" sz="quarter" idx="12"/>
          </p:nvPr>
        </p:nvSpPr>
        <p:spPr/>
        <p:txBody>
          <a:bodyPr/>
          <a:lstStyle/>
          <a:p>
            <a:r>
              <a:rPr lang="ja-JP" altLang="en-US" sz="1600" dirty="0">
                <a:solidFill>
                  <a:schemeClr val="tx1"/>
                </a:solidFill>
              </a:rPr>
              <a:t>10</a:t>
            </a:r>
            <a:endParaRPr lang="en-US" sz="1600" dirty="0">
              <a:solidFill>
                <a:schemeClr val="tx1"/>
              </a:solidFill>
            </a:endParaRPr>
          </a:p>
        </p:txBody>
      </p:sp>
    </p:spTree>
    <p:extLst>
      <p:ext uri="{BB962C8B-B14F-4D97-AF65-F5344CB8AC3E}">
        <p14:creationId xmlns:p14="http://schemas.microsoft.com/office/powerpoint/2010/main" val="205340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3" name="タイトル 1"/>
          <p:cNvSpPr>
            <a:spLocks noGrp="1"/>
          </p:cNvSpPr>
          <p:nvPr>
            <p:ph type="title" idx="0"/>
          </p:nvPr>
        </p:nvSpPr>
        <p:spPr>
          <a:xfrm>
            <a:off x="676275" y="742950"/>
            <a:ext cx="4300538" cy="581025"/>
          </a:xfrm>
        </p:spPr>
        <p:txBody>
          <a:bodyPr>
            <a:normAutofit fontScale="100000"/>
          </a:bodyPr>
          <a:lstStyle/>
          <a:p>
            <a:r>
              <a:rPr lang="ja-JP" altLang="en-US" sz="2700" dirty="0" smtClean="0">
                <a:solidFill>
                  <a:srgbClr val="00B0F0"/>
                </a:solidFill>
              </a:rPr>
              <a:t>利用までの流れ－④</a:t>
            </a:r>
            <a:endParaRPr kumimoji="1" lang="ja-JP" altLang="en-US" sz="2700" dirty="0">
              <a:solidFill>
                <a:srgbClr val="00B0F0"/>
              </a:solidFill>
            </a:endParaRPr>
          </a:p>
        </p:txBody>
      </p:sp>
      <p:sp>
        <p:nvSpPr>
          <p:cNvPr id="1244" name="コンテンツ プレースホルダー 2"/>
          <p:cNvSpPr>
            <a:spLocks noGrp="1"/>
          </p:cNvSpPr>
          <p:nvPr>
            <p:ph idx="1"/>
          </p:nvPr>
        </p:nvSpPr>
        <p:spPr>
          <a:xfrm>
            <a:off x="676275" y="1476375"/>
            <a:ext cx="9391650" cy="4810125"/>
          </a:xfrm>
        </p:spPr>
        <p:txBody>
          <a:bodyPr>
            <a:normAutofit fontScale="100000" lnSpcReduction="0"/>
          </a:bodyPr>
          <a:lstStyle/>
          <a:p>
            <a:r>
              <a:rPr lang="ja-JP" altLang="en-US" sz="2400" dirty="0" smtClean="0">
                <a:solidFill>
                  <a:srgbClr val="00B050"/>
                </a:solidFill>
              </a:rPr>
              <a:t>④</a:t>
            </a:r>
            <a:r>
              <a:rPr lang="ja-JP" altLang="en-US" sz="2400" dirty="0">
                <a:solidFill>
                  <a:srgbClr val="00B050"/>
                </a:solidFill>
              </a:rPr>
              <a:t>　</a:t>
            </a:r>
            <a:r>
              <a:rPr lang="ja-JP" altLang="en-US" sz="2400" dirty="0" smtClean="0">
                <a:solidFill>
                  <a:srgbClr val="00B050"/>
                </a:solidFill>
              </a:rPr>
              <a:t>契約の締結</a:t>
            </a:r>
            <a:endParaRPr lang="en-US" altLang="ja-JP" dirty="0" smtClean="0">
              <a:solidFill>
                <a:srgbClr val="00B050"/>
              </a:solidFill>
            </a:endParaRPr>
          </a:p>
          <a:p>
            <a:pPr>
              <a:lnSpc>
                <a:spcPct val="100000"/>
              </a:lnSpc>
              <a:spcBef>
                <a:spcPts val="1000"/>
              </a:spcBef>
            </a:pPr>
            <a:r>
              <a:rPr lang="ja-JP" altLang="en-US" sz="1700" dirty="0" smtClean="0">
                <a:solidFill>
                  <a:schemeClr val="tx1"/>
                </a:solidFill>
              </a:rPr>
              <a:t>☆　本人に契約の内容（支援計画書含む）を十分説明し、了解を得たうえで契約を</a:t>
            </a:r>
            <a:endParaRPr lang="en-US" altLang="ja-JP" sz="1700" dirty="0" smtClean="0">
              <a:solidFill>
                <a:schemeClr val="tx1"/>
              </a:solidFill>
            </a:endParaRPr>
          </a:p>
          <a:p>
            <a:pPr>
              <a:lnSpc>
                <a:spcPct val="100000"/>
              </a:lnSpc>
              <a:spcBef>
                <a:spcPts val="700"/>
              </a:spcBef>
            </a:pPr>
            <a:r>
              <a:rPr lang="ja-JP" altLang="en-US" sz="1700" dirty="0" smtClean="0">
                <a:solidFill>
                  <a:schemeClr val="tx1"/>
                </a:solidFill>
              </a:rPr>
              <a:t>　</a:t>
            </a:r>
            <a:r>
              <a:rPr lang="ja-JP" altLang="en-US" sz="1700" dirty="0" smtClean="0">
                <a:solidFill>
                  <a:schemeClr val="tx1"/>
                </a:solidFill>
              </a:rPr>
              <a:t>締結します。支援計画の見直しを行ったときは契約の一部を変更します。</a:t>
            </a:r>
            <a:endParaRPr lang="ja-JP" altLang="en-US" sz="1700" dirty="0" smtClean="0">
              <a:solidFill>
                <a:schemeClr val="tx1"/>
              </a:solidFill>
            </a:endParaRPr>
          </a:p>
          <a:p>
            <a:pPr>
              <a:lnSpc>
                <a:spcPct val="100000"/>
              </a:lnSpc>
              <a:spcBef>
                <a:spcPts val="700"/>
              </a:spcBef>
            </a:pPr>
            <a:r>
              <a:rPr lang="ja-JP" altLang="en-US" sz="1700" dirty="0" smtClean="0">
                <a:solidFill>
                  <a:schemeClr val="tx1"/>
                </a:solidFill>
              </a:rPr>
              <a:t>　</a:t>
            </a:r>
            <a:r>
              <a:rPr lang="ja-JP" altLang="en-US" sz="1700" dirty="0" smtClean="0">
                <a:solidFill>
                  <a:schemeClr val="tx1"/>
                </a:solidFill>
              </a:rPr>
              <a:t>（本人・社協それぞれ契約書・支援契約書を保管）</a:t>
            </a:r>
            <a:endParaRPr lang="en-US" altLang="ja-JP" sz="1700" dirty="0" smtClean="0">
              <a:solidFill>
                <a:schemeClr val="tx1"/>
              </a:solidFill>
            </a:endParaRPr>
          </a:p>
          <a:p>
            <a:pPr>
              <a:lnSpc>
                <a:spcPct val="100000"/>
              </a:lnSpc>
            </a:pPr>
            <a:endParaRPr lang="ja-JP" altLang="en-US" sz="1700" dirty="0" smtClean="0">
              <a:solidFill>
                <a:schemeClr val="tx1"/>
              </a:solidFill>
            </a:endParaRPr>
          </a:p>
          <a:p>
            <a:pPr>
              <a:lnSpc>
                <a:spcPct val="100000"/>
              </a:lnSpc>
            </a:pPr>
            <a:r>
              <a:rPr lang="ja-JP" altLang="en-US" sz="1700" dirty="0" smtClean="0">
                <a:solidFill>
                  <a:schemeClr val="tx1"/>
                </a:solidFill>
              </a:rPr>
              <a:t>☆　支援計画により行う援助の内容として、本人から</a:t>
            </a:r>
            <a:r>
              <a:rPr lang="ja-JP" altLang="en-US" sz="1700" dirty="0" smtClean="0">
                <a:solidFill>
                  <a:srgbClr val="FF0000"/>
                </a:solidFill>
              </a:rPr>
              <a:t>代理権</a:t>
            </a:r>
            <a:r>
              <a:rPr lang="ja-JP" altLang="en-US" sz="1700" dirty="0" smtClean="0">
                <a:solidFill>
                  <a:schemeClr val="tx1"/>
                </a:solidFill>
              </a:rPr>
              <a:t>を授与されたものに</a:t>
            </a:r>
            <a:endParaRPr lang="ja-JP" altLang="en-US" sz="1700" dirty="0" smtClean="0">
              <a:solidFill>
                <a:schemeClr val="tx1"/>
              </a:solidFill>
            </a:endParaRPr>
          </a:p>
          <a:p>
            <a:pPr>
              <a:lnSpc>
                <a:spcPct val="100000"/>
              </a:lnSpc>
              <a:spcBef>
                <a:spcPts val="700"/>
              </a:spcBef>
            </a:pPr>
            <a:r>
              <a:rPr lang="ja-JP" altLang="en-US" sz="1700" dirty="0" smtClean="0">
                <a:solidFill>
                  <a:schemeClr val="tx1"/>
                </a:solidFill>
              </a:rPr>
              <a:t>　</a:t>
            </a:r>
            <a:r>
              <a:rPr lang="ja-JP" altLang="en-US" sz="1700" dirty="0" smtClean="0">
                <a:solidFill>
                  <a:schemeClr val="tx1"/>
                </a:solidFill>
              </a:rPr>
              <a:t>ついては、</a:t>
            </a:r>
            <a:r>
              <a:rPr lang="ja-JP" altLang="en-US" sz="1700" dirty="0" smtClean="0">
                <a:solidFill>
                  <a:srgbClr val="FF0000"/>
                </a:solidFill>
              </a:rPr>
              <a:t>契約書に代理権の授与及びその範囲について具体的に</a:t>
            </a:r>
            <a:r>
              <a:rPr lang="ja-JP" altLang="en-US" sz="1700" dirty="0" smtClean="0">
                <a:solidFill>
                  <a:srgbClr val="FF0000"/>
                </a:solidFill>
              </a:rPr>
              <a:t>明記</a:t>
            </a:r>
            <a:r>
              <a:rPr lang="ja-JP" altLang="en-US" sz="1700" dirty="0" smtClean="0">
                <a:solidFill>
                  <a:schemeClr val="tx1"/>
                </a:solidFill>
              </a:rPr>
              <a:t>されます。</a:t>
            </a:r>
            <a:endParaRPr lang="en-US" altLang="ja-JP" sz="1700" dirty="0">
              <a:solidFill>
                <a:srgbClr val="00B0F0"/>
              </a:solidFill>
            </a:endParaRPr>
          </a:p>
          <a:p>
            <a:pPr>
              <a:lnSpc>
                <a:spcPct val="100000"/>
              </a:lnSpc>
              <a:spcBef>
                <a:spcPts val="700"/>
              </a:spcBef>
            </a:pPr>
            <a:endParaRPr lang="ja-JP" altLang="en-US" sz="1700" dirty="0" smtClean="0">
              <a:solidFill>
                <a:schemeClr val="tx1"/>
              </a:solidFill>
            </a:endParaRPr>
          </a:p>
          <a:p>
            <a:pPr>
              <a:lnSpc>
                <a:spcPct val="100000"/>
              </a:lnSpc>
              <a:spcBef>
                <a:spcPts val="700"/>
              </a:spcBef>
            </a:pPr>
            <a:r>
              <a:rPr lang="ja-JP" altLang="en-US" sz="1700" dirty="0" smtClean="0">
                <a:solidFill>
                  <a:schemeClr val="tx1"/>
                </a:solidFill>
              </a:rPr>
              <a:t>　</a:t>
            </a:r>
            <a:r>
              <a:rPr lang="en-US" altLang="ja-JP" sz="1700" dirty="0" smtClean="0">
                <a:solidFill>
                  <a:srgbClr val="00B0F0"/>
                </a:solidFill>
              </a:rPr>
              <a:t>※</a:t>
            </a:r>
            <a:r>
              <a:rPr lang="ja-JP" altLang="en-US" sz="1700" dirty="0" smtClean="0">
                <a:solidFill>
                  <a:srgbClr val="00B0F0"/>
                </a:solidFill>
              </a:rPr>
              <a:t>　契約の締結後、保管物件がある場合（通帳や印鑑等）は預かり、日常生活の　　</a:t>
            </a:r>
            <a:endParaRPr lang="ja-JP" altLang="en-US" sz="1700" dirty="0" smtClean="0">
              <a:solidFill>
                <a:schemeClr val="tx1"/>
              </a:solidFill>
            </a:endParaRPr>
          </a:p>
          <a:p>
            <a:pPr marL="0" indent="0">
              <a:lnSpc>
                <a:spcPct val="100000"/>
              </a:lnSpc>
              <a:spcBef>
                <a:spcPts val="500"/>
              </a:spcBef>
              <a:buNone/>
            </a:pPr>
            <a:r>
              <a:rPr lang="ja-JP" altLang="en-US" sz="1700" dirty="0" smtClean="0">
                <a:solidFill>
                  <a:srgbClr val="00B0F0"/>
                </a:solidFill>
              </a:rPr>
              <a:t>　</a:t>
            </a:r>
            <a:r>
              <a:rPr lang="ja-JP" altLang="en-US" sz="1700" dirty="0" smtClean="0">
                <a:solidFill>
                  <a:srgbClr val="00B0F0"/>
                </a:solidFill>
              </a:rPr>
              <a:t>　</a:t>
            </a:r>
            <a:r>
              <a:rPr lang="ja-JP" altLang="en-US" sz="1700" dirty="0" smtClean="0">
                <a:solidFill>
                  <a:srgbClr val="00B0F0"/>
                </a:solidFill>
              </a:rPr>
              <a:t>金銭</a:t>
            </a:r>
            <a:r>
              <a:rPr lang="ja-JP" altLang="en-US" sz="1700" dirty="0" smtClean="0">
                <a:solidFill>
                  <a:srgbClr val="00B0F0"/>
                </a:solidFill>
              </a:rPr>
              <a:t>管理を行う場合は、金融機関へ代理権の設定を行います。</a:t>
            </a:r>
            <a:endParaRPr lang="ja-JP" altLang="en-US" sz="1700" dirty="0" smtClean="0">
              <a:solidFill>
                <a:srgbClr val="00B0F0"/>
              </a:solidFill>
            </a:endParaRPr>
          </a:p>
          <a:p>
            <a:pPr marL="0" indent="0">
              <a:buNone/>
            </a:pPr>
            <a:r>
              <a:rPr lang="ja-JP" altLang="en-US" sz="1600" dirty="0" smtClean="0">
                <a:solidFill>
                  <a:srgbClr val="FF0000"/>
                </a:solidFill>
              </a:rPr>
              <a:t>　　</a:t>
            </a:r>
            <a:r>
              <a:rPr lang="ja-JP" altLang="en-US" sz="1600" dirty="0" smtClean="0">
                <a:solidFill>
                  <a:srgbClr val="FF0000"/>
                </a:solidFill>
              </a:rPr>
              <a:t>（</a:t>
            </a:r>
            <a:r>
              <a:rPr lang="ja-JP" altLang="en-US" sz="1600" dirty="0" smtClean="0">
                <a:solidFill>
                  <a:srgbClr val="FF0000"/>
                </a:solidFill>
              </a:rPr>
              <a:t>※</a:t>
            </a:r>
            <a:r>
              <a:rPr lang="ja-JP" altLang="en-US" sz="1600" dirty="0" smtClean="0">
                <a:solidFill>
                  <a:srgbClr val="FF0000"/>
                </a:solidFill>
              </a:rPr>
              <a:t>契約の</a:t>
            </a:r>
            <a:r>
              <a:rPr lang="ja-JP" altLang="en-US" sz="1600" dirty="0" smtClean="0">
                <a:solidFill>
                  <a:srgbClr val="FF0000"/>
                </a:solidFill>
              </a:rPr>
              <a:t>際</a:t>
            </a:r>
            <a:r>
              <a:rPr lang="ja-JP" altLang="en-US" sz="1600" dirty="0" smtClean="0">
                <a:solidFill>
                  <a:srgbClr val="FF0000"/>
                </a:solidFill>
              </a:rPr>
              <a:t>には</a:t>
            </a:r>
            <a:r>
              <a:rPr lang="ja-JP" altLang="en-US" sz="1600" dirty="0" smtClean="0">
                <a:solidFill>
                  <a:srgbClr val="FF0000"/>
                </a:solidFill>
              </a:rPr>
              <a:t>、</a:t>
            </a:r>
            <a:r>
              <a:rPr lang="ja-JP" altLang="en-US" sz="1600" dirty="0" smtClean="0">
                <a:solidFill>
                  <a:srgbClr val="FF0000"/>
                </a:solidFill>
              </a:rPr>
              <a:t>本人死亡などで契約が終了となるときに備え、事前に保管物件の引き渡し</a:t>
            </a:r>
            <a:endParaRPr lang="ja-JP" altLang="en-US" sz="1600" dirty="0" smtClean="0">
              <a:solidFill>
                <a:srgbClr val="FF0000"/>
              </a:solidFill>
            </a:endParaRPr>
          </a:p>
          <a:p>
            <a:pPr marL="0" indent="0">
              <a:buNone/>
            </a:pPr>
            <a:r>
              <a:rPr lang="ja-JP" altLang="en-US" sz="1600" dirty="0" smtClean="0">
                <a:solidFill>
                  <a:srgbClr val="FF0000"/>
                </a:solidFill>
              </a:rPr>
              <a:t>　　者を</a:t>
            </a:r>
            <a:r>
              <a:rPr lang="ja-JP" altLang="en-US" sz="1600" dirty="0" smtClean="0">
                <a:solidFill>
                  <a:srgbClr val="FF0000"/>
                </a:solidFill>
              </a:rPr>
              <a:t>指定してもらいます。）（相続とは関係ありません。）　</a:t>
            </a:r>
            <a:endParaRPr lang="ja-JP" altLang="en-US" sz="1600" dirty="0" smtClean="0">
              <a:solidFill>
                <a:srgbClr val="FF0000"/>
              </a:solidFill>
            </a:endParaRPr>
          </a:p>
        </p:txBody>
      </p:sp>
      <p:sp>
        <p:nvSpPr>
          <p:cNvPr id="1245" name="Slide Number Placeholder 5"/>
          <p:cNvSpPr>
            <a:spLocks noGrp="1"/>
          </p:cNvSpPr>
          <p:nvPr>
            <p:ph type="sldNum" sz="quarter" idx="12"/>
          </p:nvPr>
        </p:nvSpPr>
        <p:spPr/>
        <p:txBody>
          <a:bodyPr/>
          <a:lstStyle/>
          <a:p>
            <a:r>
              <a:rPr lang="ja-JP" altLang="en-US" sz="1600" dirty="0">
                <a:solidFill>
                  <a:schemeClr val="tx1"/>
                </a:solidFill>
              </a:rPr>
              <a:t>11</a:t>
            </a:r>
            <a:endParaRPr lang="en-US" sz="1600" dirty="0">
              <a:solidFill>
                <a:schemeClr val="tx1"/>
              </a:solidFill>
            </a:endParaRPr>
          </a:p>
        </p:txBody>
      </p:sp>
    </p:spTree>
    <p:extLst>
      <p:ext uri="{BB962C8B-B14F-4D97-AF65-F5344CB8AC3E}">
        <p14:creationId xmlns:p14="http://schemas.microsoft.com/office/powerpoint/2010/main" val="3104764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1" name="コンテンツ プレースホルダー 4"/>
          <p:cNvSpPr>
            <a:spLocks noGrp="1"/>
          </p:cNvSpPr>
          <p:nvPr>
            <p:ph idx="1"/>
          </p:nvPr>
        </p:nvSpPr>
        <p:spPr>
          <a:xfrm>
            <a:off x="847725" y="1619250"/>
            <a:ext cx="8591550" cy="4752975"/>
          </a:xfrm>
        </p:spPr>
        <p:txBody>
          <a:bodyPr>
            <a:normAutofit fontScale="85000" lnSpcReduction="20000"/>
          </a:bodyPr>
          <a:lstStyle/>
          <a:p>
            <a:pPr marL="0" indent="0">
              <a:lnSpc>
                <a:spcPct val="100000"/>
              </a:lnSpc>
              <a:buNone/>
            </a:pPr>
            <a:r>
              <a:rPr kumimoji="1" lang="ja-JP" altLang="en-US" sz="2200" dirty="0" smtClean="0">
                <a:solidFill>
                  <a:srgbClr val="00B050"/>
                </a:solidFill>
              </a:rPr>
              <a:t>①　生活支援員による自宅訪問</a:t>
            </a:r>
            <a:endParaRPr lang="en-US" altLang="ja-JP" sz="2200" dirty="0" smtClean="0"/>
          </a:p>
          <a:p>
            <a:pPr marL="0" indent="0">
              <a:buNone/>
            </a:pPr>
            <a:r>
              <a:rPr kumimoji="1" lang="ja-JP" altLang="en-US" sz="2200" dirty="0" smtClean="0">
                <a:solidFill>
                  <a:srgbClr val="00B050"/>
                </a:solidFill>
              </a:rPr>
              <a:t>　</a:t>
            </a:r>
            <a:r>
              <a:rPr kumimoji="1" lang="ja-JP" altLang="en-US" sz="1600" dirty="0" smtClean="0">
                <a:solidFill>
                  <a:srgbClr val="00B050"/>
                </a:solidFill>
              </a:rPr>
              <a:t>（支援計画書による訪問日、時間・支援内容による支援）</a:t>
            </a:r>
            <a:endParaRPr kumimoji="1" lang="ja-JP" altLang="en-US" sz="1600" dirty="0" smtClean="0">
              <a:solidFill>
                <a:srgbClr val="00B050"/>
              </a:solidFill>
            </a:endParaRPr>
          </a:p>
          <a:p>
            <a:pPr marL="0" indent="0">
              <a:buNone/>
            </a:pPr>
            <a:endParaRPr kumimoji="1" lang="ja-JP" altLang="en-US" sz="1800" dirty="0" smtClean="0">
              <a:solidFill>
                <a:schemeClr val="tx1"/>
              </a:solidFill>
            </a:endParaRPr>
          </a:p>
          <a:p>
            <a:pPr marL="0" indent="0">
              <a:buNone/>
            </a:pPr>
            <a:r>
              <a:rPr kumimoji="1" lang="ja-JP" altLang="en-US" sz="1800" dirty="0" smtClean="0">
                <a:solidFill>
                  <a:schemeClr val="tx1"/>
                </a:solidFill>
              </a:rPr>
              <a:t>【 </a:t>
            </a:r>
            <a:r>
              <a:rPr kumimoji="1" lang="ja-JP" altLang="en-US" sz="1800" dirty="0" smtClean="0">
                <a:solidFill>
                  <a:schemeClr val="tx1"/>
                </a:solidFill>
              </a:rPr>
              <a:t>生活支援員の業務 】</a:t>
            </a:r>
            <a:endParaRPr kumimoji="1" lang="ja-JP" altLang="en-US" sz="2200" dirty="0" smtClean="0">
              <a:solidFill>
                <a:srgbClr val="00B050"/>
              </a:solidFill>
            </a:endParaRPr>
          </a:p>
          <a:p>
            <a:pPr>
              <a:buNone/>
            </a:pPr>
            <a:r>
              <a:rPr kumimoji="1" lang="ja-JP" altLang="en-US" sz="1800"/>
              <a:t>　・　日常的な生活状況や体調などの確認</a:t>
            </a:r>
            <a:endParaRPr kumimoji="1" lang="ja-JP" altLang="en-US" sz="1800"/>
          </a:p>
          <a:p>
            <a:pPr>
              <a:buNone/>
            </a:pPr>
            <a:r>
              <a:rPr kumimoji="1" lang="ja-JP" altLang="en-US" sz="1800"/>
              <a:t>　　（家の中の様子、本人の体調や身の回りの確認、見慣れない商品や請求書</a:t>
            </a:r>
            <a:r>
              <a:rPr kumimoji="1" lang="ja-JP" altLang="en-US" sz="1800"/>
              <a:t>など）</a:t>
            </a:r>
            <a:endParaRPr kumimoji="1" lang="ja-JP" altLang="en-US" sz="1800"/>
          </a:p>
          <a:p>
            <a:pPr>
              <a:buNone/>
            </a:pPr>
            <a:r>
              <a:rPr kumimoji="1" lang="ja-JP" altLang="en-US" sz="1800"/>
              <a:t>　・　</a:t>
            </a:r>
            <a:r>
              <a:rPr kumimoji="1" lang="ja-JP" altLang="en-US" sz="1800"/>
              <a:t>生活する</a:t>
            </a:r>
            <a:r>
              <a:rPr kumimoji="1" lang="ja-JP" altLang="en-US" sz="1800"/>
              <a:t>中での</a:t>
            </a:r>
            <a:r>
              <a:rPr kumimoji="1" lang="ja-JP" altLang="en-US" sz="1800"/>
              <a:t>困りごとなどの相談や助言、情報提供　⇒　担当者へ報告</a:t>
            </a:r>
            <a:endParaRPr kumimoji="1" lang="ja-JP" altLang="en-US" sz="1800"/>
          </a:p>
          <a:p>
            <a:pPr>
              <a:buNone/>
            </a:pPr>
            <a:r>
              <a:rPr kumimoji="1" lang="ja-JP" altLang="en-US" sz="1800"/>
              <a:t>　・　定期的な金銭のお届け</a:t>
            </a:r>
            <a:r>
              <a:rPr kumimoji="1" lang="ja-JP" altLang="en-US" sz="1800"/>
              <a:t>（生活費など）</a:t>
            </a:r>
            <a:endParaRPr kumimoji="1" lang="ja-JP" altLang="en-US" sz="1800"/>
          </a:p>
          <a:p>
            <a:pPr>
              <a:buNone/>
            </a:pPr>
            <a:r>
              <a:rPr kumimoji="1" lang="ja-JP" altLang="en-US" sz="1800"/>
              <a:t>　・　</a:t>
            </a:r>
            <a:r>
              <a:rPr kumimoji="1" lang="ja-JP" altLang="en-US" sz="1800"/>
              <a:t>福祉</a:t>
            </a:r>
            <a:r>
              <a:rPr kumimoji="1" lang="ja-JP" altLang="en-US" sz="1800"/>
              <a:t>サービス</a:t>
            </a:r>
            <a:r>
              <a:rPr kumimoji="1" lang="ja-JP" altLang="en-US" sz="1800"/>
              <a:t>の</a:t>
            </a:r>
            <a:r>
              <a:rPr kumimoji="1" lang="ja-JP" altLang="en-US" sz="1800"/>
              <a:t>利用料</a:t>
            </a:r>
            <a:r>
              <a:rPr kumimoji="1" lang="ja-JP" altLang="en-US" sz="1800"/>
              <a:t>や</a:t>
            </a:r>
            <a:r>
              <a:rPr kumimoji="1" lang="ja-JP" altLang="en-US" sz="1800"/>
              <a:t>医療費</a:t>
            </a:r>
            <a:r>
              <a:rPr kumimoji="1" lang="ja-JP" altLang="en-US" sz="1800"/>
              <a:t>、家賃、税金、公共料金、日用品代、区費、町内会費などの　支払い</a:t>
            </a:r>
            <a:endParaRPr kumimoji="1" lang="ja-JP" altLang="en-US" sz="1800"/>
          </a:p>
          <a:p>
            <a:pPr>
              <a:buNone/>
            </a:pPr>
            <a:r>
              <a:rPr kumimoji="1" lang="ja-JP" altLang="en-US" sz="1800"/>
              <a:t>　・　</a:t>
            </a:r>
            <a:r>
              <a:rPr kumimoji="1" lang="ja-JP" altLang="en-US" sz="1800"/>
              <a:t>郵便物</a:t>
            </a:r>
            <a:r>
              <a:rPr kumimoji="1" lang="ja-JP" altLang="en-US" sz="1800"/>
              <a:t>の</a:t>
            </a:r>
            <a:r>
              <a:rPr kumimoji="1" lang="ja-JP" altLang="en-US" sz="1800"/>
              <a:t>確認</a:t>
            </a:r>
            <a:r>
              <a:rPr kumimoji="1" lang="ja-JP" altLang="en-US" sz="1800"/>
              <a:t>（</a:t>
            </a:r>
            <a:r>
              <a:rPr kumimoji="1" lang="ja-JP" altLang="en-US" sz="1800"/>
              <a:t>不要な</a:t>
            </a:r>
            <a:r>
              <a:rPr kumimoji="1" lang="ja-JP" altLang="en-US" sz="1800"/>
              <a:t>ものは</a:t>
            </a:r>
            <a:r>
              <a:rPr kumimoji="1" lang="ja-JP" altLang="en-US" sz="1800"/>
              <a:t>破棄、大事なものは社協へ持ち帰るなど）</a:t>
            </a:r>
            <a:endParaRPr kumimoji="1" lang="ja-JP" altLang="en-US" sz="1800"/>
          </a:p>
          <a:p>
            <a:pPr>
              <a:buNone/>
            </a:pPr>
            <a:endParaRPr kumimoji="1" lang="ja-JP" altLang="en-US" sz="1800"/>
          </a:p>
          <a:p>
            <a:pPr>
              <a:buNone/>
            </a:pPr>
            <a:r>
              <a:rPr kumimoji="1" lang="ja-JP" altLang="en-US" sz="1800"/>
              <a:t>　※　生活支援員は、訪問後、上記の内容について事業担当者へ報告します。</a:t>
            </a:r>
            <a:endParaRPr kumimoji="1" lang="ja-JP" altLang="en-US" sz="1800"/>
          </a:p>
          <a:p>
            <a:pPr marL="0" indent="0">
              <a:buNone/>
            </a:pPr>
            <a:endParaRPr kumimoji="1" lang="ja-JP" altLang="en-US" sz="1800" dirty="0" smtClean="0">
              <a:solidFill>
                <a:srgbClr val="00B050"/>
              </a:solidFill>
            </a:endParaRPr>
          </a:p>
          <a:p>
            <a:pPr marL="0" indent="0">
              <a:buNone/>
            </a:pPr>
            <a:r>
              <a:rPr lang="ja-JP" altLang="en-US" dirty="0"/>
              <a:t>　</a:t>
            </a:r>
            <a:endParaRPr kumimoji="1" lang="ja-JP" altLang="en-US" dirty="0"/>
          </a:p>
          <a:p>
            <a:pPr marL="0" indent="0">
              <a:buNone/>
            </a:pPr>
            <a:endParaRPr lang="ja-JP" altLang="en-US" dirty="0"/>
          </a:p>
        </p:txBody>
      </p:sp>
      <p:sp>
        <p:nvSpPr>
          <p:cNvPr id="1252" name="四角形 216"/>
          <p:cNvSpPr/>
          <p:nvPr>
            <p:ph type="title" idx="0"/>
          </p:nvPr>
        </p:nvSpPr>
        <p:spPr>
          <a:xfrm>
            <a:off x="851807" y="870124"/>
            <a:ext cx="2878434" cy="586154"/>
          </a:xfrm>
          <a:prstGeom prst="rect">
            <a:avLst/>
          </a:prstGeom>
        </p:spPr>
        <p:txBody>
          <a:bodyPr>
            <a:normAutofit fontScale="100000"/>
          </a:bodyPr>
          <a:p>
            <a:r>
              <a:rPr lang="ja-JP" altLang="en-US" sz="2700" dirty="0" smtClean="0">
                <a:solidFill>
                  <a:srgbClr val="00B0F0"/>
                </a:solidFill>
              </a:rPr>
              <a:t>利用開始－①</a:t>
            </a:r>
            <a:endParaRPr kumimoji="1" lang="ja-JP" altLang="en-US" sz="2700"/>
          </a:p>
        </p:txBody>
      </p:sp>
      <p:sp>
        <p:nvSpPr>
          <p:cNvPr id="1253" name="Slide Number Placeholder 5"/>
          <p:cNvSpPr>
            <a:spLocks noGrp="1"/>
          </p:cNvSpPr>
          <p:nvPr>
            <p:ph type="sldNum" sz="quarter" idx="12"/>
          </p:nvPr>
        </p:nvSpPr>
        <p:spPr/>
        <p:txBody>
          <a:bodyPr/>
          <a:lstStyle/>
          <a:p>
            <a:r>
              <a:rPr lang="ja-JP" altLang="en-US" sz="1600" dirty="0">
                <a:solidFill>
                  <a:schemeClr val="tx1"/>
                </a:solidFill>
              </a:rPr>
              <a:t>12</a:t>
            </a:r>
            <a:endParaRPr lang="en-US" sz="1600" dirty="0">
              <a:solidFill>
                <a:schemeClr val="tx1"/>
              </a:solidFill>
            </a:endParaRPr>
          </a:p>
        </p:txBody>
      </p:sp>
    </p:spTree>
    <p:extLst>
      <p:ext uri="{BB962C8B-B14F-4D97-AF65-F5344CB8AC3E}">
        <p14:creationId xmlns:p14="http://schemas.microsoft.com/office/powerpoint/2010/main" val="35892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59" name="コンテンツ プレースホルダー 215"/>
          <p:cNvSpPr>
            <a:spLocks noGrp="1"/>
          </p:cNvSpPr>
          <p:nvPr>
            <p:ph idx="1"/>
          </p:nvPr>
        </p:nvSpPr>
        <p:spPr>
          <a:xfrm>
            <a:off x="847725" y="1628775"/>
            <a:ext cx="9315450" cy="4981575"/>
          </a:xfrm>
        </p:spPr>
        <p:txBody>
          <a:bodyPr>
            <a:normAutofit fontScale="100000" lnSpcReduction="0"/>
          </a:bodyPr>
          <a:lstStyle/>
          <a:p>
            <a:pPr marL="0" indent="0">
              <a:buNone/>
            </a:pPr>
            <a:r>
              <a:rPr kumimoji="1" lang="ja-JP" altLang="en-US" sz="2200" dirty="0" smtClean="0">
                <a:solidFill>
                  <a:srgbClr val="00B050"/>
                </a:solidFill>
              </a:rPr>
              <a:t>②　支援計画の再評価及び支援計画の変更</a:t>
            </a:r>
            <a:endParaRPr kumimoji="1" lang="ja-JP" altLang="en-US" sz="2200" dirty="0" smtClean="0">
              <a:solidFill>
                <a:srgbClr val="00B050"/>
              </a:solidFill>
            </a:endParaRPr>
          </a:p>
          <a:p>
            <a:pPr marL="0" indent="0">
              <a:buNone/>
            </a:pPr>
            <a:r>
              <a:rPr kumimoji="1" lang="ja-JP" altLang="en-US" sz="2200" dirty="0" smtClean="0">
                <a:solidFill>
                  <a:srgbClr val="00B050"/>
                </a:solidFill>
              </a:rPr>
              <a:t>　</a:t>
            </a:r>
            <a:r>
              <a:rPr kumimoji="1" lang="ja-JP" altLang="en-US" sz="2200" dirty="0" smtClean="0">
                <a:solidFill>
                  <a:srgbClr val="00B050"/>
                </a:solidFill>
              </a:rPr>
              <a:t>　</a:t>
            </a:r>
            <a:r>
              <a:rPr kumimoji="1" lang="ja-JP" altLang="en-US" sz="1700" dirty="0" smtClean="0">
                <a:solidFill>
                  <a:schemeClr val="tx1"/>
                </a:solidFill>
              </a:rPr>
              <a:t>支援をしていく中で、支援計画で決められた内容に変更が必要になった場合は、</a:t>
            </a:r>
            <a:endParaRPr kumimoji="1" lang="ja-JP" altLang="en-US" sz="1700" dirty="0" smtClean="0">
              <a:solidFill>
                <a:srgbClr val="00B050"/>
              </a:solidFill>
            </a:endParaRPr>
          </a:p>
          <a:p>
            <a:pPr marL="0" indent="0">
              <a:buNone/>
            </a:pPr>
            <a:r>
              <a:rPr kumimoji="1" lang="ja-JP" altLang="en-US" sz="1700" dirty="0" smtClean="0">
                <a:solidFill>
                  <a:schemeClr val="tx1"/>
                </a:solidFill>
              </a:rPr>
              <a:t>　 支援計画書を変更します。</a:t>
            </a:r>
            <a:r>
              <a:rPr kumimoji="1" lang="ja-JP" altLang="en-US" sz="1700" dirty="0" smtClean="0">
                <a:solidFill>
                  <a:schemeClr val="tx1"/>
                </a:solidFill>
              </a:rPr>
              <a:t>（３ヶ月～６ヶ月毎）</a:t>
            </a:r>
            <a:endParaRPr kumimoji="1" lang="ja-JP" altLang="en-US" sz="1700" dirty="0" smtClean="0">
              <a:solidFill>
                <a:schemeClr val="tx1"/>
              </a:solidFill>
            </a:endParaRPr>
          </a:p>
          <a:p>
            <a:pPr marL="0" indent="0">
              <a:buNone/>
            </a:pPr>
            <a:r>
              <a:rPr lang="ja-JP" altLang="en-US" dirty="0"/>
              <a:t>　　　</a:t>
            </a:r>
            <a:r>
              <a:rPr lang="ja-JP" altLang="en-US" sz="1600" dirty="0" smtClean="0"/>
              <a:t>（例）福祉サービス（訪問介護や通所介護・訪問看護等）の利用により生活支</a:t>
            </a:r>
            <a:endParaRPr lang="en-US" altLang="ja-JP" sz="1600" dirty="0" smtClean="0"/>
          </a:p>
          <a:p>
            <a:pPr marL="0" indent="0">
              <a:buNone/>
            </a:pPr>
            <a:r>
              <a:rPr lang="ja-JP" altLang="en-US" sz="1600" dirty="0"/>
              <a:t>　　　 </a:t>
            </a:r>
            <a:r>
              <a:rPr lang="ja-JP" altLang="en-US" sz="1600" dirty="0" smtClean="0"/>
              <a:t>　　援員の訪問日及び時間の変更が生じた場合　</a:t>
            </a:r>
            <a:endParaRPr lang="en-US" altLang="ja-JP" sz="1600" dirty="0" smtClean="0"/>
          </a:p>
          <a:p>
            <a:pPr marL="0" indent="0">
              <a:buNone/>
            </a:pPr>
            <a:r>
              <a:rPr kumimoji="1" lang="ja-JP" altLang="en-US" sz="1600" dirty="0"/>
              <a:t>　　　 </a:t>
            </a:r>
            <a:r>
              <a:rPr kumimoji="1" lang="ja-JP" altLang="en-US" sz="1600" dirty="0" smtClean="0"/>
              <a:t>（例）日常生活で管理される通帳等の変更があった場合</a:t>
            </a:r>
            <a:endParaRPr kumimoji="1" lang="en-US" altLang="ja-JP" sz="1600" dirty="0" smtClean="0"/>
          </a:p>
          <a:p>
            <a:pPr marL="0" indent="0">
              <a:buNone/>
            </a:pPr>
            <a:r>
              <a:rPr lang="ja-JP" altLang="en-US" sz="1600" dirty="0"/>
              <a:t>　　　 </a:t>
            </a:r>
            <a:r>
              <a:rPr lang="ja-JP" altLang="en-US" sz="1600" dirty="0" smtClean="0"/>
              <a:t>（例）生活費の見直しによる払出し金又はお届け金の変更</a:t>
            </a:r>
            <a:r>
              <a:rPr kumimoji="1" lang="ja-JP" altLang="en-US" sz="1600" dirty="0" smtClean="0"/>
              <a:t>などがあった場合</a:t>
            </a:r>
            <a:r>
              <a:rPr kumimoji="1" lang="ja-JP" altLang="en-US" sz="1600" dirty="0" smtClean="0"/>
              <a:t>　　 </a:t>
            </a:r>
            <a:r>
              <a:rPr kumimoji="1" lang="ja-JP" altLang="en-US" sz="1600" dirty="0" smtClean="0"/>
              <a:t>　</a:t>
            </a:r>
            <a:endParaRPr lang="en-US" altLang="ja-JP" sz="1600" dirty="0"/>
          </a:p>
          <a:p>
            <a:pPr marL="0" indent="0">
              <a:buNone/>
            </a:pPr>
            <a:r>
              <a:rPr lang="ja-JP" altLang="en-US" sz="1700" dirty="0" smtClean="0">
                <a:solidFill>
                  <a:srgbClr val="00B0F0"/>
                </a:solidFill>
              </a:rPr>
              <a:t>★　それまでは、家族や関係施設、担当するケアマネージャーなどから本人の状況を確</a:t>
            </a:r>
            <a:endParaRPr lang="ja-JP" altLang="en-US" sz="1700" dirty="0" smtClean="0">
              <a:solidFill>
                <a:srgbClr val="00B0F0"/>
              </a:solidFill>
            </a:endParaRPr>
          </a:p>
          <a:p>
            <a:pPr marL="0" indent="0">
              <a:buNone/>
            </a:pPr>
            <a:r>
              <a:rPr lang="ja-JP" altLang="en-US" sz="1700" dirty="0" smtClean="0">
                <a:solidFill>
                  <a:srgbClr val="00B0F0"/>
                </a:solidFill>
              </a:rPr>
              <a:t>　</a:t>
            </a:r>
            <a:r>
              <a:rPr lang="ja-JP" altLang="en-US" sz="1700" dirty="0" smtClean="0">
                <a:solidFill>
                  <a:srgbClr val="00B0F0"/>
                </a:solidFill>
              </a:rPr>
              <a:t>　認しながら様子を見ていく。</a:t>
            </a:r>
            <a:endParaRPr lang="ja-JP" altLang="en-US" sz="1700" dirty="0" smtClean="0">
              <a:solidFill>
                <a:srgbClr val="00B0F0"/>
              </a:solidFill>
            </a:endParaRPr>
          </a:p>
          <a:p>
            <a:pPr marL="0" indent="0">
              <a:buNone/>
            </a:pPr>
            <a:r>
              <a:rPr lang="ja-JP" altLang="en-US" sz="1700" dirty="0" smtClean="0">
                <a:solidFill>
                  <a:srgbClr val="00B0F0"/>
                </a:solidFill>
              </a:rPr>
              <a:t>★　その他、利用者の判断能力・理解力の低下や、意思決定が難しくなった場合などは、</a:t>
            </a:r>
            <a:endParaRPr kumimoji="1" lang="ja-JP" altLang="en-US" sz="1700" dirty="0"/>
          </a:p>
          <a:p>
            <a:pPr marL="0" indent="0">
              <a:buNone/>
            </a:pPr>
            <a:r>
              <a:rPr lang="ja-JP" altLang="en-US" sz="1700" dirty="0" smtClean="0">
                <a:solidFill>
                  <a:srgbClr val="00B0F0"/>
                </a:solidFill>
              </a:rPr>
              <a:t>　</a:t>
            </a:r>
            <a:r>
              <a:rPr lang="ja-JP" altLang="en-US" sz="1700" dirty="0" smtClean="0">
                <a:solidFill>
                  <a:srgbClr val="00B0F0"/>
                </a:solidFill>
              </a:rPr>
              <a:t>　成年後見制度の利用など検討していきます。</a:t>
            </a:r>
            <a:r>
              <a:rPr lang="ja-JP" altLang="en-US" sz="1700" dirty="0"/>
              <a:t>　</a:t>
            </a:r>
            <a:endParaRPr lang="ja-JP" altLang="en-US" sz="1700" dirty="0" smtClean="0">
              <a:solidFill>
                <a:srgbClr val="00B0F0"/>
              </a:solidFill>
            </a:endParaRPr>
          </a:p>
        </p:txBody>
      </p:sp>
      <p:sp>
        <p:nvSpPr>
          <p:cNvPr id="1260" name="四角形 217"/>
          <p:cNvSpPr/>
          <p:nvPr>
            <p:ph type="title" idx="0"/>
          </p:nvPr>
        </p:nvSpPr>
        <p:spPr>
          <a:xfrm>
            <a:off x="680357" y="841549"/>
            <a:ext cx="2878434" cy="586154"/>
          </a:xfrm>
          <a:prstGeom prst="rect">
            <a:avLst/>
          </a:prstGeom>
        </p:spPr>
        <p:txBody>
          <a:bodyPr>
            <a:normAutofit fontScale="100000"/>
          </a:bodyPr>
          <a:p>
            <a:r>
              <a:rPr lang="ja-JP" altLang="en-US" sz="2700" dirty="0" smtClean="0">
                <a:solidFill>
                  <a:srgbClr val="00B0F0"/>
                </a:solidFill>
              </a:rPr>
              <a:t>利用開始－②</a:t>
            </a:r>
            <a:endParaRPr kumimoji="1" lang="ja-JP" altLang="en-US" sz="2700"/>
          </a:p>
        </p:txBody>
      </p:sp>
      <p:sp>
        <p:nvSpPr>
          <p:cNvPr id="1261" name="Slide Number Placeholder 5"/>
          <p:cNvSpPr>
            <a:spLocks noGrp="1"/>
          </p:cNvSpPr>
          <p:nvPr>
            <p:ph type="sldNum" sz="quarter" idx="12"/>
          </p:nvPr>
        </p:nvSpPr>
        <p:spPr/>
        <p:txBody>
          <a:bodyPr/>
          <a:lstStyle/>
          <a:p>
            <a:r>
              <a:rPr lang="ja-JP" altLang="en-US" sz="1600" dirty="0">
                <a:solidFill>
                  <a:schemeClr val="tx1"/>
                </a:solidFill>
              </a:rPr>
              <a:t>13</a:t>
            </a:r>
            <a:endParaRPr lang="en-US" sz="1600" dirty="0">
              <a:solidFill>
                <a:schemeClr val="tx1"/>
              </a:solidFill>
            </a:endParaRP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3" name="タイトル 1"/>
          <p:cNvSpPr>
            <a:spLocks noGrp="1"/>
          </p:cNvSpPr>
          <p:nvPr>
            <p:ph type="title" idx="0"/>
          </p:nvPr>
        </p:nvSpPr>
        <p:spPr>
          <a:xfrm>
            <a:off x="676275" y="847725"/>
            <a:ext cx="4486275" cy="476250"/>
          </a:xfrm>
        </p:spPr>
        <p:txBody>
          <a:bodyPr>
            <a:normAutofit fontScale="90000"/>
          </a:bodyPr>
          <a:lstStyle/>
          <a:p>
            <a:r>
              <a:rPr kumimoji="1" lang="ja-JP" altLang="en-US" sz="2700" dirty="0" smtClean="0">
                <a:solidFill>
                  <a:srgbClr val="FF0000"/>
                </a:solidFill>
              </a:rPr>
              <a:t>利用料はいくらかかる？</a:t>
            </a:r>
            <a:endParaRPr kumimoji="1" lang="ja-JP" altLang="en-US" sz="2700" dirty="0">
              <a:solidFill>
                <a:srgbClr val="FF0000"/>
              </a:solidFill>
            </a:endParaRPr>
          </a:p>
        </p:txBody>
      </p:sp>
      <p:sp>
        <p:nvSpPr>
          <p:cNvPr id="1264" name="コンテンツ プレースホルダー 2"/>
          <p:cNvSpPr>
            <a:spLocks noGrp="1"/>
          </p:cNvSpPr>
          <p:nvPr>
            <p:ph idx="1"/>
          </p:nvPr>
        </p:nvSpPr>
        <p:spPr>
          <a:xfrm>
            <a:off x="685800" y="1704975"/>
            <a:ext cx="8591550" cy="3990975"/>
          </a:xfrm>
        </p:spPr>
        <p:txBody>
          <a:bodyPr>
            <a:normAutofit fontScale="92500" lnSpcReduction="20000"/>
          </a:bodyPr>
          <a:lstStyle/>
          <a:p>
            <a:pPr>
              <a:buNone/>
            </a:pPr>
            <a:r>
              <a:rPr kumimoji="1" lang="ja-JP" altLang="en-US" sz="2200" dirty="0" smtClean="0">
                <a:solidFill>
                  <a:srgbClr val="00B0F0"/>
                </a:solidFill>
              </a:rPr>
              <a:t>利用料</a:t>
            </a:r>
            <a:endParaRPr kumimoji="1" lang="en-US" altLang="ja-JP" sz="2200" dirty="0" smtClean="0">
              <a:solidFill>
                <a:srgbClr val="00B0F0"/>
              </a:solidFill>
            </a:endParaRPr>
          </a:p>
          <a:p>
            <a:pPr>
              <a:buNone/>
            </a:pPr>
            <a:r>
              <a:rPr lang="ja-JP" altLang="en-US" dirty="0"/>
              <a:t>　</a:t>
            </a:r>
            <a:r>
              <a:rPr lang="ja-JP" altLang="en-US" sz="2000" dirty="0" smtClean="0">
                <a:solidFill>
                  <a:srgbClr val="FF0000"/>
                </a:solidFill>
              </a:rPr>
              <a:t>１時間あたり、９００円</a:t>
            </a:r>
            <a:r>
              <a:rPr lang="ja-JP" altLang="en-US" sz="2000" dirty="0" smtClean="0"/>
              <a:t>となります。（</a:t>
            </a:r>
            <a:r>
              <a:rPr lang="en-US" altLang="ja-JP" sz="2000" dirty="0" smtClean="0"/>
              <a:t>1</a:t>
            </a:r>
            <a:r>
              <a:rPr lang="ja-JP" altLang="en-US" sz="2000" dirty="0" smtClean="0"/>
              <a:t>時間を超える場合は、３０分毎に４５０円が加算されます）</a:t>
            </a:r>
            <a:endParaRPr lang="ja-JP" altLang="en-US" sz="2000" dirty="0" smtClean="0"/>
          </a:p>
          <a:p>
            <a:pPr>
              <a:buNone/>
            </a:pPr>
            <a:endParaRPr lang="en-US" altLang="ja-JP" sz="2000" dirty="0" smtClean="0"/>
          </a:p>
          <a:p>
            <a:pPr>
              <a:buNone/>
            </a:pPr>
            <a:r>
              <a:rPr kumimoji="1" lang="ja-JP" altLang="en-US" sz="2000" dirty="0"/>
              <a:t>　  </a:t>
            </a:r>
            <a:r>
              <a:rPr kumimoji="1" lang="ja-JP" altLang="en-US" sz="2000" dirty="0" smtClean="0"/>
              <a:t>但し、同一世帯に複数の利用者がいる場合で、１人の生活支援員が複数の </a:t>
            </a:r>
            <a:r>
              <a:rPr lang="ja-JP" altLang="en-US" sz="2000" dirty="0" smtClean="0"/>
              <a:t>利用者に対して同時に援助を行った場合には、利用者の人数にかかわらず、１名分の利用料の負担となります。</a:t>
            </a:r>
            <a:endParaRPr lang="ja-JP" altLang="en-US" sz="2000" dirty="0" smtClean="0"/>
          </a:p>
          <a:p>
            <a:pPr>
              <a:buNone/>
            </a:pPr>
            <a:r>
              <a:rPr lang="ja-JP" altLang="en-US" sz="2000" dirty="0" smtClean="0"/>
              <a:t> 　 生活保護世帯については、無料です。</a:t>
            </a:r>
            <a:endParaRPr lang="ja-JP" altLang="en-US" sz="2000" dirty="0" smtClean="0"/>
          </a:p>
          <a:p>
            <a:pPr>
              <a:buNone/>
            </a:pPr>
            <a:r>
              <a:rPr lang="ja-JP" altLang="en-US" sz="1600" dirty="0" smtClean="0"/>
              <a:t>　　（※生活支援員による支援が行なわれる場合）</a:t>
            </a:r>
            <a:endParaRPr kumimoji="1" lang="ja-JP" altLang="en-US" sz="1600" dirty="0"/>
          </a:p>
          <a:p>
            <a:pPr>
              <a:buNone/>
            </a:pPr>
            <a:endParaRPr lang="ja-JP" altLang="en-US" sz="1600" dirty="0" smtClean="0"/>
          </a:p>
          <a:p>
            <a:pPr>
              <a:buNone/>
            </a:pPr>
            <a:r>
              <a:rPr lang="ja-JP" altLang="en-US" sz="1600" dirty="0" smtClean="0">
                <a:solidFill>
                  <a:srgbClr val="00B0F0"/>
                </a:solidFill>
              </a:rPr>
              <a:t>★　本人から利用料を現金で徴収するか、本人の通帳を管理している場合は、通帳より支出し、</a:t>
            </a:r>
            <a:endParaRPr lang="ja-JP" altLang="en-US" sz="1600" dirty="0" smtClean="0">
              <a:solidFill>
                <a:srgbClr val="00B0F0"/>
              </a:solidFill>
            </a:endParaRPr>
          </a:p>
          <a:p>
            <a:pPr>
              <a:buNone/>
            </a:pPr>
            <a:r>
              <a:rPr lang="ja-JP" altLang="en-US" sz="1600" dirty="0" smtClean="0">
                <a:solidFill>
                  <a:srgbClr val="00B0F0"/>
                </a:solidFill>
              </a:rPr>
              <a:t>　</a:t>
            </a:r>
            <a:r>
              <a:rPr lang="ja-JP" altLang="en-US" sz="1600" dirty="0" smtClean="0">
                <a:solidFill>
                  <a:srgbClr val="00B0F0"/>
                </a:solidFill>
              </a:rPr>
              <a:t>利用料</a:t>
            </a:r>
            <a:r>
              <a:rPr lang="ja-JP" altLang="en-US" sz="1600" dirty="0" smtClean="0">
                <a:solidFill>
                  <a:srgbClr val="00B0F0"/>
                </a:solidFill>
              </a:rPr>
              <a:t>を支払う。</a:t>
            </a:r>
            <a:endParaRPr lang="ja-JP" altLang="en-US" sz="1600" dirty="0" smtClean="0">
              <a:solidFill>
                <a:srgbClr val="00B0F0"/>
              </a:solidFill>
            </a:endParaRPr>
          </a:p>
        </p:txBody>
      </p:sp>
      <p:sp>
        <p:nvSpPr>
          <p:cNvPr id="1265" name="Slide Number Placeholder 5"/>
          <p:cNvSpPr>
            <a:spLocks noGrp="1"/>
          </p:cNvSpPr>
          <p:nvPr>
            <p:ph type="sldNum" sz="quarter" idx="12"/>
          </p:nvPr>
        </p:nvSpPr>
        <p:spPr/>
        <p:txBody>
          <a:bodyPr/>
          <a:lstStyle/>
          <a:p>
            <a:r>
              <a:rPr lang="ja-JP" altLang="en-US" sz="1600" dirty="0">
                <a:solidFill>
                  <a:schemeClr val="tx1"/>
                </a:solidFill>
              </a:rPr>
              <a:t>14</a:t>
            </a:r>
            <a:endParaRPr lang="en-US" sz="1600" dirty="0">
              <a:solidFill>
                <a:schemeClr val="tx1"/>
              </a:solidFill>
            </a:endParaRPr>
          </a:p>
        </p:txBody>
      </p:sp>
    </p:spTree>
    <p:extLst>
      <p:ext uri="{BB962C8B-B14F-4D97-AF65-F5344CB8AC3E}">
        <p14:creationId xmlns:p14="http://schemas.microsoft.com/office/powerpoint/2010/main" val="1960906039"/>
      </p:ext>
    </p:extLst>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1" name="タイトル 1"/>
          <p:cNvSpPr>
            <a:spLocks noGrp="1"/>
          </p:cNvSpPr>
          <p:nvPr>
            <p:ph type="title" idx="0"/>
          </p:nvPr>
        </p:nvSpPr>
        <p:spPr>
          <a:xfrm>
            <a:off x="914400" y="723900"/>
            <a:ext cx="3771900" cy="533400"/>
          </a:xfrm>
        </p:spPr>
        <p:txBody>
          <a:bodyPr>
            <a:normAutofit fontScale="100000"/>
          </a:bodyPr>
          <a:lstStyle/>
          <a:p>
            <a:r>
              <a:rPr kumimoji="1" lang="ja-JP" altLang="en-US" sz="2700" dirty="0" smtClean="0">
                <a:solidFill>
                  <a:srgbClr val="FF0000"/>
                </a:solidFill>
              </a:rPr>
              <a:t>契約の解約又は終了</a:t>
            </a:r>
            <a:endParaRPr kumimoji="1" lang="ja-JP" altLang="en-US" sz="2700" dirty="0">
              <a:solidFill>
                <a:srgbClr val="FF0000"/>
              </a:solidFill>
            </a:endParaRPr>
          </a:p>
        </p:txBody>
      </p:sp>
      <p:sp>
        <p:nvSpPr>
          <p:cNvPr id="1272" name="コンテンツ プレースホルダー 2"/>
          <p:cNvSpPr>
            <a:spLocks noGrp="1"/>
          </p:cNvSpPr>
          <p:nvPr>
            <p:ph idx="1"/>
          </p:nvPr>
        </p:nvSpPr>
        <p:spPr>
          <a:xfrm>
            <a:off x="676275" y="1466850"/>
            <a:ext cx="8601075" cy="4476750"/>
          </a:xfrm>
        </p:spPr>
        <p:txBody>
          <a:bodyPr>
            <a:normAutofit fontScale="100000" lnSpcReduction="0"/>
          </a:bodyPr>
          <a:lstStyle/>
          <a:p>
            <a:pPr>
              <a:buNone/>
            </a:pPr>
            <a:r>
              <a:rPr kumimoji="1" lang="ja-JP" altLang="en-US" sz="2200" dirty="0" smtClean="0">
                <a:solidFill>
                  <a:srgbClr val="00B0F0"/>
                </a:solidFill>
              </a:rPr>
              <a:t>☆</a:t>
            </a:r>
            <a:r>
              <a:rPr kumimoji="1" lang="ja-JP" altLang="en-US" sz="2000" dirty="0" smtClean="0">
                <a:solidFill>
                  <a:srgbClr val="00B0F0"/>
                </a:solidFill>
              </a:rPr>
              <a:t>　利用者は、いつでも契約を解約することができます。</a:t>
            </a:r>
            <a:endParaRPr kumimoji="1" lang="en-US" altLang="ja-JP" sz="2000" dirty="0" smtClean="0">
              <a:solidFill>
                <a:srgbClr val="00B0F0"/>
              </a:solidFill>
            </a:endParaRPr>
          </a:p>
          <a:p>
            <a:pPr>
              <a:buNone/>
            </a:pPr>
            <a:r>
              <a:rPr lang="ja-JP" altLang="en-US" sz="1700" dirty="0" smtClean="0"/>
              <a:t>＜解約＞</a:t>
            </a:r>
            <a:endParaRPr lang="en-US" altLang="ja-JP" sz="1700" dirty="0" smtClean="0"/>
          </a:p>
          <a:p>
            <a:pPr>
              <a:buNone/>
            </a:pPr>
            <a:r>
              <a:rPr lang="ja-JP" altLang="en-US" sz="1700" dirty="0" smtClean="0"/>
              <a:t>　・　本人の希望</a:t>
            </a:r>
            <a:endParaRPr lang="ja-JP" altLang="en-US" sz="1700" dirty="0" smtClean="0"/>
          </a:p>
          <a:p>
            <a:pPr>
              <a:buNone/>
            </a:pPr>
            <a:r>
              <a:rPr lang="ja-JP" altLang="en-US" sz="1700" dirty="0" smtClean="0"/>
              <a:t>　・　特別養護老人ホームなどの施設に入所</a:t>
            </a:r>
            <a:endParaRPr lang="en-US" altLang="ja-JP" sz="1700" dirty="0" smtClean="0"/>
          </a:p>
          <a:p>
            <a:pPr>
              <a:buNone/>
            </a:pPr>
            <a:r>
              <a:rPr lang="ja-JP" altLang="en-US" sz="1700" dirty="0" smtClean="0"/>
              <a:t>　・　長期入院（</a:t>
            </a:r>
            <a:r>
              <a:rPr lang="en-US" altLang="ja-JP" sz="1700" dirty="0" smtClean="0"/>
              <a:t>3</a:t>
            </a:r>
            <a:r>
              <a:rPr lang="ja-JP" altLang="en-US" sz="1700" dirty="0" smtClean="0"/>
              <a:t>ヶ月～5</a:t>
            </a:r>
            <a:r>
              <a:rPr lang="ja-JP" altLang="en-US" sz="1700" dirty="0"/>
              <a:t>ヶ</a:t>
            </a:r>
            <a:r>
              <a:rPr lang="ja-JP" altLang="en-US" sz="1700" dirty="0" smtClean="0"/>
              <a:t>月を目安）</a:t>
            </a:r>
            <a:endParaRPr lang="en-US" altLang="ja-JP" sz="1700" dirty="0" smtClean="0"/>
          </a:p>
          <a:p>
            <a:pPr>
              <a:buNone/>
            </a:pPr>
            <a:r>
              <a:rPr lang="ja-JP" altLang="en-US" sz="1700" dirty="0" smtClean="0"/>
              <a:t>　・　</a:t>
            </a:r>
            <a:r>
              <a:rPr kumimoji="1" lang="ja-JP" altLang="en-US" sz="1700" dirty="0" smtClean="0"/>
              <a:t>住居の移転等</a:t>
            </a:r>
            <a:endParaRPr kumimoji="1" lang="en-US" altLang="ja-JP" sz="1700" dirty="0" smtClean="0"/>
          </a:p>
          <a:p>
            <a:pPr>
              <a:buNone/>
            </a:pPr>
            <a:r>
              <a:rPr lang="ja-JP" altLang="en-US" sz="1700" dirty="0" smtClean="0"/>
              <a:t>　・　*利用者の意思を確かめることができないなど</a:t>
            </a:r>
            <a:endParaRPr lang="ja-JP" altLang="en-US" sz="1700" dirty="0" smtClean="0"/>
          </a:p>
          <a:p>
            <a:pPr>
              <a:buNone/>
            </a:pPr>
            <a:r>
              <a:rPr lang="ja-JP" altLang="en-US" sz="1700" dirty="0" smtClean="0"/>
              <a:t>　　</a:t>
            </a:r>
            <a:r>
              <a:rPr lang="ja-JP" altLang="en-US" sz="1500" dirty="0" smtClean="0"/>
              <a:t>（*「意思をたしかめることができない」とは、行方不明や面会拒絶を指す。）</a:t>
            </a:r>
            <a:endParaRPr lang="ja-JP" altLang="en-US" sz="1500" dirty="0" smtClean="0"/>
          </a:p>
          <a:p>
            <a:pPr>
              <a:buNone/>
            </a:pPr>
            <a:endParaRPr lang="en-US" altLang="ja-JP" sz="1700" dirty="0" smtClean="0"/>
          </a:p>
          <a:p>
            <a:pPr>
              <a:buNone/>
            </a:pPr>
            <a:r>
              <a:rPr lang="ja-JP" altLang="en-US" sz="1700" dirty="0" smtClean="0"/>
              <a:t>＜終了＞</a:t>
            </a:r>
            <a:endParaRPr lang="en-US" altLang="ja-JP" sz="1700" dirty="0" smtClean="0"/>
          </a:p>
          <a:p>
            <a:pPr>
              <a:buNone/>
            </a:pPr>
            <a:r>
              <a:rPr kumimoji="1" lang="ja-JP" altLang="en-US" sz="1700" dirty="0" smtClean="0"/>
              <a:t>　・　利用者の死亡</a:t>
            </a:r>
            <a:endParaRPr kumimoji="1" lang="ja-JP" altLang="en-US" sz="1700" dirty="0"/>
          </a:p>
        </p:txBody>
      </p:sp>
      <p:sp>
        <p:nvSpPr>
          <p:cNvPr id="1273" name="Slide Number Placeholder 5"/>
          <p:cNvSpPr>
            <a:spLocks noGrp="1"/>
          </p:cNvSpPr>
          <p:nvPr>
            <p:ph type="sldNum" sz="quarter" idx="12"/>
          </p:nvPr>
        </p:nvSpPr>
        <p:spPr/>
        <p:txBody>
          <a:bodyPr/>
          <a:lstStyle/>
          <a:p>
            <a:r>
              <a:rPr lang="ja-JP" altLang="en-US" sz="1600" dirty="0">
                <a:solidFill>
                  <a:schemeClr val="tx1"/>
                </a:solidFill>
              </a:rPr>
              <a:t>15</a:t>
            </a:r>
            <a:endParaRPr lang="en-US" sz="1600" dirty="0">
              <a:solidFill>
                <a:schemeClr val="tx1"/>
              </a:solidFill>
            </a:endParaRPr>
          </a:p>
        </p:txBody>
      </p:sp>
    </p:spTree>
    <p:extLst>
      <p:ext uri="{BB962C8B-B14F-4D97-AF65-F5344CB8AC3E}">
        <p14:creationId xmlns:p14="http://schemas.microsoft.com/office/powerpoint/2010/main" val="4017851871"/>
      </p:ext>
    </p:extLst>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79" name="四角形 202"/>
          <p:cNvSpPr>
            <a:spLocks noGrp="1"/>
          </p:cNvSpPr>
          <p:nvPr>
            <p:ph type="title"/>
          </p:nvPr>
        </p:nvSpPr>
        <p:spPr>
          <a:xfrm>
            <a:off x="981075" y="800100"/>
            <a:ext cx="4733925" cy="376238"/>
          </a:xfrm>
          <a:prstGeom prst="rect">
            <a:avLst/>
          </a:prstGeom>
        </p:spPr>
        <p:txBody>
          <a:bodyPr>
            <a:normAutofit fontScale="90000"/>
          </a:bodyPr>
          <a:p>
            <a:r>
              <a:rPr kumimoji="1" lang="ja-JP" altLang="en-US" sz="2400">
                <a:solidFill>
                  <a:schemeClr val="tx1"/>
                </a:solidFill>
              </a:rPr>
              <a:t>事業担当職員（専門員）の業務</a:t>
            </a:r>
            <a:endParaRPr kumimoji="1" lang="ja-JP" altLang="en-US" sz="2400">
              <a:solidFill>
                <a:schemeClr val="tx1"/>
              </a:solidFill>
            </a:endParaRPr>
          </a:p>
        </p:txBody>
      </p:sp>
      <p:sp>
        <p:nvSpPr>
          <p:cNvPr id="1280" name="四角形 203"/>
          <p:cNvSpPr>
            <a:spLocks noGrp="1"/>
          </p:cNvSpPr>
          <p:nvPr>
            <p:ph idx="1"/>
          </p:nvPr>
        </p:nvSpPr>
        <p:spPr>
          <a:xfrm>
            <a:off x="809625" y="1552575"/>
            <a:ext cx="8524875" cy="4324350"/>
          </a:xfrm>
          <a:prstGeom prst="rect">
            <a:avLst/>
          </a:prstGeom>
        </p:spPr>
        <p:txBody>
          <a:bodyPr>
            <a:normAutofit fontScale="100000" lnSpcReduction="0"/>
          </a:bodyPr>
          <a:p>
            <a:pPr>
              <a:buNone/>
            </a:pPr>
            <a:r>
              <a:rPr kumimoji="1" lang="ja-JP" altLang="en-US" sz="1700"/>
              <a:t>・　相談～利用</a:t>
            </a:r>
            <a:r>
              <a:rPr kumimoji="1" lang="ja-JP" altLang="en-US" sz="1700"/>
              <a:t>者の実態把握及び本事業の対象者であることの確認業務</a:t>
            </a:r>
            <a:endParaRPr kumimoji="1" lang="ja-JP" altLang="en-US" sz="1700"/>
          </a:p>
          <a:p>
            <a:pPr>
              <a:buNone/>
            </a:pPr>
            <a:r>
              <a:rPr kumimoji="1" lang="ja-JP" altLang="en-US" sz="1700"/>
              <a:t>・　支援計画の作成（再評価含む）及び契約の締結の関する業務</a:t>
            </a:r>
            <a:endParaRPr kumimoji="1" lang="ja-JP" altLang="en-US" sz="1700"/>
          </a:p>
          <a:p>
            <a:pPr>
              <a:buNone/>
            </a:pPr>
            <a:r>
              <a:rPr kumimoji="1" lang="ja-JP" altLang="en-US" sz="1700"/>
              <a:t>・　金銭</a:t>
            </a:r>
            <a:r>
              <a:rPr kumimoji="1" lang="ja-JP" altLang="en-US" sz="1700"/>
              <a:t>管理</a:t>
            </a:r>
            <a:r>
              <a:rPr kumimoji="1" lang="ja-JP" altLang="en-US" sz="1700"/>
              <a:t>に</a:t>
            </a:r>
            <a:r>
              <a:rPr kumimoji="1" lang="ja-JP" altLang="en-US" sz="1700"/>
              <a:t>伴う</a:t>
            </a:r>
            <a:r>
              <a:rPr kumimoji="1" lang="ja-JP" altLang="en-US" sz="1700"/>
              <a:t>手続</a:t>
            </a:r>
            <a:r>
              <a:rPr kumimoji="1" lang="ja-JP" altLang="en-US" sz="1700"/>
              <a:t>き</a:t>
            </a:r>
            <a:r>
              <a:rPr kumimoji="1" lang="ja-JP" altLang="en-US" sz="1700"/>
              <a:t>や役所への手続き</a:t>
            </a:r>
            <a:endParaRPr kumimoji="1" lang="ja-JP" altLang="en-US" sz="1700"/>
          </a:p>
          <a:p>
            <a:pPr>
              <a:buNone/>
            </a:pPr>
            <a:r>
              <a:rPr kumimoji="1" lang="ja-JP" altLang="en-US" sz="1700"/>
              <a:t>・　</a:t>
            </a:r>
            <a:r>
              <a:rPr kumimoji="1" lang="ja-JP" altLang="en-US" sz="1700"/>
              <a:t>金銭</a:t>
            </a:r>
            <a:r>
              <a:rPr kumimoji="1" lang="ja-JP" altLang="en-US" sz="1700"/>
              <a:t>の</a:t>
            </a:r>
            <a:r>
              <a:rPr kumimoji="1" lang="ja-JP" altLang="en-US" sz="1700"/>
              <a:t>出し入れ</a:t>
            </a:r>
            <a:r>
              <a:rPr kumimoji="1" lang="ja-JP" altLang="en-US" sz="1700"/>
              <a:t>（</a:t>
            </a:r>
            <a:r>
              <a:rPr kumimoji="1" lang="ja-JP" altLang="en-US" sz="1700"/>
              <a:t>係</a:t>
            </a:r>
            <a:r>
              <a:rPr kumimoji="1" lang="ja-JP" altLang="en-US" sz="1700"/>
              <a:t>、</a:t>
            </a:r>
            <a:r>
              <a:rPr kumimoji="1" lang="ja-JP" altLang="en-US" sz="1700"/>
              <a:t>担当</a:t>
            </a:r>
            <a:r>
              <a:rPr kumimoji="1" lang="ja-JP" altLang="en-US" sz="1700"/>
              <a:t>職員</a:t>
            </a:r>
            <a:r>
              <a:rPr kumimoji="1" lang="ja-JP" altLang="en-US" sz="1700"/>
              <a:t>、</a:t>
            </a:r>
            <a:r>
              <a:rPr kumimoji="1" lang="ja-JP" altLang="en-US" sz="1700"/>
              <a:t>事務局長によるチェック体制）</a:t>
            </a:r>
            <a:endParaRPr kumimoji="1" lang="ja-JP" altLang="en-US" sz="1700"/>
          </a:p>
          <a:p>
            <a:pPr>
              <a:buNone/>
            </a:pPr>
            <a:r>
              <a:rPr kumimoji="1" lang="ja-JP" altLang="en-US" sz="1700"/>
              <a:t>・　</a:t>
            </a:r>
            <a:r>
              <a:rPr kumimoji="1" lang="ja-JP" altLang="en-US" sz="1700"/>
              <a:t>預かり物件</a:t>
            </a:r>
            <a:r>
              <a:rPr kumimoji="1" lang="ja-JP" altLang="en-US" sz="1700"/>
              <a:t>の</a:t>
            </a:r>
            <a:r>
              <a:rPr kumimoji="1" lang="ja-JP" altLang="en-US" sz="1700"/>
              <a:t>管理</a:t>
            </a:r>
            <a:endParaRPr kumimoji="1" lang="ja-JP" altLang="en-US" sz="1700"/>
          </a:p>
          <a:p>
            <a:pPr>
              <a:buNone/>
            </a:pPr>
            <a:r>
              <a:rPr kumimoji="1" lang="ja-JP" altLang="en-US" sz="1700"/>
              <a:t>・　市町村や</a:t>
            </a:r>
            <a:r>
              <a:rPr kumimoji="1" lang="ja-JP" altLang="en-US" sz="1700"/>
              <a:t>関係</a:t>
            </a:r>
            <a:r>
              <a:rPr kumimoji="1" lang="ja-JP" altLang="en-US" sz="1700"/>
              <a:t>機関</a:t>
            </a:r>
            <a:r>
              <a:rPr kumimoji="1" lang="ja-JP" altLang="en-US" sz="1700"/>
              <a:t>との連絡調整</a:t>
            </a:r>
            <a:endParaRPr kumimoji="1" lang="ja-JP" altLang="en-US" sz="1700"/>
          </a:p>
          <a:p>
            <a:pPr>
              <a:buNone/>
            </a:pPr>
            <a:r>
              <a:rPr kumimoji="1" lang="ja-JP" altLang="en-US" sz="1700"/>
              <a:t>・　</a:t>
            </a:r>
            <a:r>
              <a:rPr kumimoji="1" lang="ja-JP" altLang="en-US" sz="1700"/>
              <a:t>サービス担当者会議等への参加</a:t>
            </a:r>
            <a:endParaRPr kumimoji="1" lang="ja-JP" altLang="en-US" sz="1700"/>
          </a:p>
          <a:p>
            <a:pPr>
              <a:buNone/>
            </a:pPr>
            <a:r>
              <a:rPr kumimoji="1" lang="ja-JP" altLang="en-US" sz="1700"/>
              <a:t>・　</a:t>
            </a:r>
            <a:r>
              <a:rPr kumimoji="1" lang="ja-JP" altLang="en-US" sz="1700"/>
              <a:t>ケース</a:t>
            </a:r>
            <a:r>
              <a:rPr kumimoji="1" lang="ja-JP" altLang="en-US" sz="1700"/>
              <a:t>会議等の開催</a:t>
            </a:r>
            <a:endParaRPr kumimoji="1" lang="ja-JP" altLang="en-US" sz="1700"/>
          </a:p>
          <a:p>
            <a:pPr>
              <a:buNone/>
            </a:pPr>
            <a:r>
              <a:rPr kumimoji="1" lang="ja-JP" altLang="en-US" sz="1700"/>
              <a:t>・　困難ケースや緊急時対応</a:t>
            </a:r>
            <a:endParaRPr kumimoji="1" lang="ja-JP" altLang="en-US" sz="1700"/>
          </a:p>
          <a:p>
            <a:pPr>
              <a:buNone/>
            </a:pPr>
            <a:r>
              <a:rPr kumimoji="1" lang="ja-JP" altLang="en-US" sz="1700"/>
              <a:t>・　</a:t>
            </a:r>
            <a:r>
              <a:rPr kumimoji="1" lang="ja-JP" altLang="en-US" sz="1700"/>
              <a:t>生活</a:t>
            </a:r>
            <a:r>
              <a:rPr kumimoji="1" lang="ja-JP" altLang="en-US" sz="1700"/>
              <a:t>支援員</a:t>
            </a:r>
            <a:r>
              <a:rPr kumimoji="1" lang="ja-JP" altLang="en-US" sz="1700"/>
              <a:t>の指導及び監督の業務</a:t>
            </a:r>
            <a:endParaRPr kumimoji="1" lang="ja-JP" altLang="en-US" sz="1700"/>
          </a:p>
          <a:p>
            <a:pPr>
              <a:buNone/>
            </a:pPr>
            <a:r>
              <a:rPr kumimoji="1" lang="ja-JP" altLang="en-US" sz="1700"/>
              <a:t>・　</a:t>
            </a:r>
            <a:r>
              <a:rPr kumimoji="1" lang="ja-JP" altLang="en-US" sz="1700"/>
              <a:t>広報</a:t>
            </a:r>
            <a:r>
              <a:rPr kumimoji="1" lang="ja-JP" altLang="en-US" sz="1700"/>
              <a:t>啓発</a:t>
            </a:r>
            <a:r>
              <a:rPr kumimoji="1" lang="ja-JP" altLang="en-US" sz="1700"/>
              <a:t>の</a:t>
            </a:r>
            <a:r>
              <a:rPr kumimoji="1" lang="ja-JP" altLang="en-US" sz="1700"/>
              <a:t>業務</a:t>
            </a:r>
            <a:endParaRPr kumimoji="1" lang="ja-JP" altLang="en-US" sz="1700"/>
          </a:p>
          <a:p>
            <a:endParaRPr kumimoji="1" lang="ja-JP" altLang="en-US" sz="1700"/>
          </a:p>
        </p:txBody>
      </p:sp>
      <p:sp>
        <p:nvSpPr>
          <p:cNvPr id="1281" name="Slide Number Placeholder 5"/>
          <p:cNvSpPr>
            <a:spLocks noGrp="1"/>
          </p:cNvSpPr>
          <p:nvPr>
            <p:ph type="sldNum" sz="quarter" idx="12"/>
          </p:nvPr>
        </p:nvSpPr>
        <p:spPr/>
        <p:txBody>
          <a:bodyPr/>
          <a:lstStyle/>
          <a:p>
            <a:r>
              <a:rPr lang="ja-JP" altLang="en-US" sz="1600" dirty="0">
                <a:solidFill>
                  <a:schemeClr val="tx1"/>
                </a:solidFill>
              </a:rPr>
              <a:t>16</a:t>
            </a:r>
            <a:endParaRPr lang="en-US" sz="1600" dirty="0">
              <a:solidFill>
                <a:schemeClr val="tx1"/>
              </a:solidFill>
            </a:endParaRP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83" name="四角形 195"/>
          <p:cNvSpPr>
            <a:spLocks noGrp="1"/>
          </p:cNvSpPr>
          <p:nvPr>
            <p:ph type="title"/>
          </p:nvPr>
        </p:nvSpPr>
        <p:spPr>
          <a:xfrm>
            <a:off x="680357" y="607088"/>
            <a:ext cx="8928379" cy="910632"/>
          </a:xfrm>
          <a:prstGeom prst="rect">
            <a:avLst/>
          </a:prstGeom>
        </p:spPr>
        <p:txBody>
          <a:bodyPr>
            <a:normAutofit fontScale="90000"/>
          </a:bodyPr>
          <a:p>
            <a:r>
              <a:rPr kumimoji="1" lang="ja-JP" altLang="en-US" sz="3000"/>
              <a:t>地域福祉権利擁護事業（日常生活自立支援事業）活用の判断のポイント</a:t>
            </a:r>
            <a:endParaRPr kumimoji="1" lang="ja-JP" altLang="en-US" sz="3000"/>
          </a:p>
        </p:txBody>
      </p:sp>
      <p:sp>
        <p:nvSpPr>
          <p:cNvPr id="1284" name="四角形 196"/>
          <p:cNvSpPr>
            <a:spLocks noGrp="1"/>
          </p:cNvSpPr>
          <p:nvPr>
            <p:ph idx="1"/>
          </p:nvPr>
        </p:nvSpPr>
        <p:spPr>
          <a:xfrm>
            <a:off x="581025" y="1981200"/>
            <a:ext cx="9667875" cy="4143375"/>
          </a:xfrm>
          <a:prstGeom prst="rect">
            <a:avLst/>
          </a:prstGeom>
        </p:spPr>
        <p:txBody>
          <a:bodyPr>
            <a:normAutofit fontScale="100000" lnSpcReduction="0"/>
          </a:bodyPr>
          <a:p>
            <a:pPr>
              <a:buNone/>
            </a:pPr>
            <a:r>
              <a:rPr kumimoji="1" lang="ja-JP" altLang="en-US" sz="1700"/>
              <a:t>①　この事業に関する理解があるか。</a:t>
            </a:r>
            <a:r>
              <a:rPr kumimoji="1" lang="ja-JP" altLang="en-US" sz="1700"/>
              <a:t>（「</a:t>
            </a:r>
            <a:r>
              <a:rPr kumimoji="1" lang="ja-JP" altLang="en-US" sz="1700"/>
              <a:t>こういった内容なんだなあ。」程度）</a:t>
            </a:r>
            <a:endParaRPr kumimoji="1" lang="ja-JP" altLang="en-US" sz="1700"/>
          </a:p>
          <a:p>
            <a:pPr>
              <a:buNone/>
            </a:pPr>
            <a:r>
              <a:rPr kumimoji="1" lang="ja-JP" altLang="en-US" sz="1700"/>
              <a:t>②</a:t>
            </a:r>
            <a:r>
              <a:rPr kumimoji="1" lang="ja-JP" altLang="en-US" sz="1700"/>
              <a:t>　</a:t>
            </a:r>
            <a:r>
              <a:rPr kumimoji="1" lang="ja-JP" altLang="en-US" sz="1700"/>
              <a:t>自分の</a:t>
            </a:r>
            <a:r>
              <a:rPr kumimoji="1" lang="ja-JP" altLang="en-US" sz="1700"/>
              <a:t>考え・思っていること</a:t>
            </a:r>
            <a:r>
              <a:rPr kumimoji="1" lang="ja-JP" altLang="en-US" sz="1700"/>
              <a:t>（「○○に困っている、○○が心配」「将来的に</a:t>
            </a:r>
            <a:r>
              <a:rPr kumimoji="1" lang="ja-JP" altLang="en-US" sz="1700"/>
              <a:t>こうしたい」「こうしてもらいたい」「何も考えてない」</a:t>
            </a:r>
            <a:r>
              <a:rPr kumimoji="1" lang="ja-JP" altLang="en-US" sz="1700"/>
              <a:t>など）</a:t>
            </a:r>
            <a:r>
              <a:rPr kumimoji="1" lang="ja-JP" altLang="en-US" sz="1700"/>
              <a:t>が言えるか。</a:t>
            </a:r>
            <a:endParaRPr kumimoji="1" lang="ja-JP" altLang="en-US" sz="1700"/>
          </a:p>
          <a:p>
            <a:pPr>
              <a:buNone/>
            </a:pPr>
            <a:r>
              <a:rPr kumimoji="1" lang="ja-JP" altLang="en-US" sz="1700"/>
              <a:t>③</a:t>
            </a:r>
            <a:r>
              <a:rPr kumimoji="1" lang="ja-JP" altLang="en-US" sz="1700"/>
              <a:t>　</a:t>
            </a:r>
            <a:r>
              <a:rPr kumimoji="1" lang="ja-JP" altLang="en-US" sz="1700"/>
              <a:t>物忘れ</a:t>
            </a:r>
            <a:r>
              <a:rPr kumimoji="1" lang="ja-JP" altLang="en-US" sz="1700"/>
              <a:t>程度で</a:t>
            </a:r>
            <a:r>
              <a:rPr kumimoji="1" lang="ja-JP" altLang="en-US" sz="1700"/>
              <a:t>、忘れたとしても、他人からの助言などで</a:t>
            </a:r>
            <a:r>
              <a:rPr kumimoji="1" lang="ja-JP" altLang="en-US" sz="1700"/>
              <a:t>思い出すことができるか。</a:t>
            </a:r>
            <a:endParaRPr kumimoji="1" lang="ja-JP" altLang="en-US" sz="1700"/>
          </a:p>
          <a:p>
            <a:pPr>
              <a:buNone/>
            </a:pPr>
            <a:r>
              <a:rPr kumimoji="1" lang="ja-JP" altLang="en-US" sz="1700"/>
              <a:t>④</a:t>
            </a:r>
            <a:r>
              <a:rPr kumimoji="1" lang="ja-JP" altLang="en-US" sz="1700"/>
              <a:t>　</a:t>
            </a:r>
            <a:r>
              <a:rPr kumimoji="1" lang="ja-JP" altLang="en-US" sz="1700"/>
              <a:t>入院や</a:t>
            </a:r>
            <a:r>
              <a:rPr kumimoji="1" lang="ja-JP" altLang="en-US" sz="1700"/>
              <a:t>施設</a:t>
            </a:r>
            <a:r>
              <a:rPr kumimoji="1" lang="ja-JP" altLang="en-US" sz="1700"/>
              <a:t>入所の</a:t>
            </a:r>
            <a:r>
              <a:rPr kumimoji="1" lang="ja-JP" altLang="en-US" sz="1700"/>
              <a:t>予定</a:t>
            </a:r>
            <a:r>
              <a:rPr kumimoji="1" lang="ja-JP" altLang="en-US" sz="1700"/>
              <a:t>がない。（入院中、施設入所中は対象外ですが、２～３ヶ月</a:t>
            </a:r>
            <a:endParaRPr kumimoji="1" lang="ja-JP" altLang="en-US" sz="1700"/>
          </a:p>
          <a:p>
            <a:pPr>
              <a:buNone/>
            </a:pPr>
            <a:r>
              <a:rPr kumimoji="1" lang="ja-JP" altLang="en-US" sz="1700"/>
              <a:t>　後には在宅生活ができる場合は対象となります。）</a:t>
            </a:r>
            <a:r>
              <a:rPr kumimoji="1" lang="ja-JP" altLang="en-US" sz="1700"/>
              <a:t>（高齢者住宅やｸﾞﾙｰﾌﾟﾎｰﾑなども含む）</a:t>
            </a:r>
            <a:endParaRPr kumimoji="1" lang="ja-JP" altLang="en-US" sz="1700"/>
          </a:p>
          <a:p>
            <a:pPr>
              <a:buNone/>
            </a:pPr>
            <a:r>
              <a:rPr kumimoji="1" lang="ja-JP" altLang="en-US" sz="1700"/>
              <a:t>⑤　金銭管理を希望する場合、本人の同意があるか。</a:t>
            </a:r>
            <a:r>
              <a:rPr kumimoji="1" lang="ja-JP" altLang="en-US" sz="1700"/>
              <a:t>（通帳、印鑑を預ける。）</a:t>
            </a:r>
            <a:endParaRPr kumimoji="1" lang="ja-JP" altLang="en-US" sz="1700"/>
          </a:p>
          <a:p>
            <a:pPr>
              <a:buNone/>
            </a:pPr>
            <a:r>
              <a:rPr kumimoji="1" lang="ja-JP" altLang="en-US" sz="1700"/>
              <a:t>　また、預貯金がある場合、</a:t>
            </a:r>
            <a:r>
              <a:rPr kumimoji="1" lang="ja-JP" altLang="en-US" sz="1700"/>
              <a:t>預貯金が５００万円以下（日常的に使う預金200万円以下、</a:t>
            </a:r>
            <a:endParaRPr kumimoji="1" lang="ja-JP" altLang="en-US" sz="1700"/>
          </a:p>
          <a:p>
            <a:pPr>
              <a:buNone/>
            </a:pPr>
            <a:r>
              <a:rPr kumimoji="1" lang="ja-JP" altLang="en-US" sz="1700"/>
              <a:t>　定期預金300万円以下）であるか。</a:t>
            </a:r>
            <a:endParaRPr kumimoji="1" lang="ja-JP" altLang="en-US" sz="1700"/>
          </a:p>
          <a:p>
            <a:pPr>
              <a:buNone/>
            </a:pPr>
            <a:r>
              <a:rPr kumimoji="1" lang="ja-JP" altLang="en-US" sz="1700"/>
              <a:t>⑥　家族の状況や財産の状況はどうか。（キーパーソンになる人がいるか。（家族・親類などで</a:t>
            </a:r>
            <a:r>
              <a:rPr kumimoji="1" lang="ja-JP" altLang="en-US" sz="1700"/>
              <a:t>相談できる人や常に連絡がとれる人、</a:t>
            </a:r>
            <a:r>
              <a:rPr kumimoji="1" lang="ja-JP" altLang="en-US" sz="1700"/>
              <a:t>契約時に保管物件引</a:t>
            </a:r>
            <a:r>
              <a:rPr kumimoji="1" lang="ja-JP" altLang="en-US" sz="1700"/>
              <a:t>受者になるような人など）</a:t>
            </a:r>
            <a:endParaRPr kumimoji="1" lang="ja-JP" altLang="en-US" sz="1700"/>
          </a:p>
          <a:p>
            <a:endParaRPr kumimoji="1" lang="ja-JP" altLang="en-US" sz="1600"/>
          </a:p>
        </p:txBody>
      </p:sp>
      <p:sp>
        <p:nvSpPr>
          <p:cNvPr id="1285" name="Slide Number Placeholder 5"/>
          <p:cNvSpPr>
            <a:spLocks noGrp="1"/>
          </p:cNvSpPr>
          <p:nvPr>
            <p:ph type="sldNum" sz="quarter" idx="12"/>
          </p:nvPr>
        </p:nvSpPr>
        <p:spPr/>
        <p:txBody>
          <a:bodyPr/>
          <a:lstStyle/>
          <a:p>
            <a:r>
              <a:rPr lang="ja-JP" altLang="en-US" sz="1600" dirty="0">
                <a:solidFill>
                  <a:schemeClr val="tx1"/>
                </a:solidFill>
              </a:rPr>
              <a:t>17</a:t>
            </a:r>
            <a:endParaRPr lang="en-US" sz="1600" dirty="0">
              <a:solidFill>
                <a:schemeClr val="tx1"/>
              </a:solidFill>
            </a:endParaRP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87" name="四角形 98"/>
          <p:cNvSpPr>
            <a:spLocks noGrp="1"/>
          </p:cNvSpPr>
          <p:nvPr>
            <p:ph idx="1"/>
          </p:nvPr>
        </p:nvSpPr>
        <p:spPr>
          <a:xfrm>
            <a:off x="676275" y="695325"/>
            <a:ext cx="9115425" cy="381000"/>
          </a:xfrm>
          <a:prstGeom prst="rect">
            <a:avLst/>
          </a:prstGeom>
        </p:spPr>
        <p:txBody>
          <a:bodyPr>
            <a:normAutofit fontScale="100000" lnSpcReduction="0"/>
          </a:bodyPr>
          <a:p>
            <a:r>
              <a:rPr kumimoji="1" lang="ja-JP" altLang="en-US" sz="1800"/>
              <a:t>地域福祉権利擁護事業（日常生活自立支援事業）と成年後見制度との違い</a:t>
            </a:r>
            <a:endParaRPr kumimoji="1" lang="ja-JP" altLang="en-US" sz="1800"/>
          </a:p>
          <a:p>
            <a:endParaRPr kumimoji="1" lang="ja-JP" altLang="en-US" sz="1800"/>
          </a:p>
        </p:txBody>
      </p:sp>
      <p:sp>
        <p:nvSpPr>
          <p:cNvPr id="1288" name="テキスト 99"/>
          <p:cNvSpPr txBox="1"/>
          <p:nvPr/>
        </p:nvSpPr>
        <p:spPr>
          <a:xfrm>
            <a:off x="914400" y="1266825"/>
            <a:ext cx="9277350" cy="1107103"/>
          </a:xfrm>
          <a:prstGeom prst="rect">
            <a:avLst/>
          </a:prstGeom>
        </p:spPr>
        <p:txBody>
          <a:bodyPr wrap="square">
            <a:spAutoFit/>
          </a:bodyPr>
          <a:p>
            <a:pPr>
              <a:defRPr lang="ja-JP" altLang="en-US"/>
            </a:pPr>
            <a:r>
              <a:rPr lang="ja-JP" altLang="en-US"/>
              <a:t>　</a:t>
            </a:r>
            <a:r>
              <a:rPr lang="ja-JP" altLang="en-US" sz="1600"/>
              <a:t>２つの制度は、よく似ていますが、「地域福祉権利擁護事業」は、</a:t>
            </a:r>
            <a:r>
              <a:rPr lang="ja-JP" altLang="en-US" sz="1600">
                <a:solidFill>
                  <a:srgbClr val="FF0000"/>
                </a:solidFill>
              </a:rPr>
              <a:t>本人との契約に基づいて、福祉サービスの利用援助や日常的な金銭等の管理に限定している</a:t>
            </a:r>
            <a:r>
              <a:rPr lang="ja-JP" altLang="en-US" sz="1600"/>
              <a:t>ことに対して、「成年後見制度」は、</a:t>
            </a:r>
            <a:r>
              <a:rPr lang="ja-JP" altLang="en-US" sz="1600">
                <a:solidFill>
                  <a:srgbClr val="00B0F0"/>
                </a:solidFill>
              </a:rPr>
              <a:t>財産管理や福祉施設の入退所など生活全般の支援（身上監護）に関する契約等の法律行為を援助する</a:t>
            </a:r>
            <a:r>
              <a:rPr lang="ja-JP" altLang="en-US" sz="1600"/>
              <a:t>ことができます。</a:t>
            </a:r>
            <a:endParaRPr lang="ja-JP" altLang="en-US" sz="1600"/>
          </a:p>
        </p:txBody>
      </p:sp>
      <p:graphicFrame>
        <p:nvGraphicFramePr>
          <p:cNvPr id="1289" name="四角形 101"/>
          <p:cNvGraphicFramePr>
            <a:graphicFrameLocks noGrp="1"/>
          </p:cNvGraphicFramePr>
          <p:nvPr/>
        </p:nvGraphicFramePr>
        <p:xfrm>
          <a:off x="1552575" y="2371725"/>
          <a:ext cx="7191371" cy="4093580"/>
        </p:xfrm>
        <a:graphic>
          <a:graphicData uri="http://schemas.openxmlformats.org/drawingml/2006/table">
            <a:tbl>
              <a:tblPr/>
              <a:tblGrid>
                <a:gridCol w="2984690"/>
                <a:gridCol w="583960"/>
                <a:gridCol w="583960"/>
                <a:gridCol w="3038761"/>
              </a:tblGrid>
              <a:tr h="226979">
                <a:tc gridSpan="4">
                  <a:txBody>
                    <a:bodyPr/>
                    <a:lstStyle/>
                    <a:p>
                      <a:pPr algn="ctr"/>
                      <a:r>
                        <a:rPr lang="ja-JP" altLang="en-US" sz="1100">
                          <a:solidFill>
                            <a:srgbClr val="000000"/>
                          </a:solidFill>
                          <a:latin typeface="游ゴシック"/>
                        </a:rPr>
                        <a:t>成年後見制度と日常生活自立支援事業の違い</a:t>
                      </a:r>
                      <a:endParaRPr kumimoji="1" lang="ja-JP" altLang="en-US" dirty="0"/>
                    </a:p>
                  </a:txBody>
                  <a:tcPr marL="0" marR="0" marT="0" marB="0" anchor="ctr">
                    <a:lnL/>
                    <a:lnR/>
                    <a:lnT/>
                    <a:lnB/>
                  </a:tcPr>
                </a:tc>
                <a:tc hMerge="1">
                  <a:txBody>
                    <a:bodyPr/>
                    <a:lstStyle/>
                    <a:p>
                      <a:endParaRPr kumimoji="1" lang="ja-JP" altLang="en-US" dirty="0"/>
                    </a:p>
                  </a:txBody>
                  <a:tcPr>
                    <a:lnL/>
                    <a:lnR/>
                    <a:lnT/>
                    <a:lnB/>
                  </a:tcPr>
                </a:tc>
                <a:tc hMerge="1">
                  <a:txBody>
                    <a:bodyPr/>
                    <a:lstStyle/>
                    <a:p>
                      <a:endParaRPr kumimoji="1" lang="ja-JP" altLang="en-US" dirty="0"/>
                    </a:p>
                  </a:txBody>
                  <a:tcPr>
                    <a:lnL/>
                    <a:lnR/>
                    <a:lnT/>
                    <a:lnB/>
                  </a:tcPr>
                </a:tc>
                <a:tc hMerge="1">
                  <a:txBody>
                    <a:bodyPr/>
                    <a:lstStyle/>
                    <a:p>
                      <a:endParaRPr kumimoji="1" lang="ja-JP" altLang="en-US" dirty="0"/>
                    </a:p>
                  </a:txBody>
                  <a:tcPr>
                    <a:lnL/>
                    <a:lnR/>
                    <a:lnT/>
                    <a:lnB/>
                  </a:tcPr>
                </a:tc>
              </a:tr>
              <a:tr h="204821">
                <a:tc gridSpan="4">
                  <a:txBody>
                    <a:bodyPr/>
                    <a:lstStyle/>
                    <a:p>
                      <a:pPr algn="ctr"/>
                      <a:r>
                        <a:rPr lang="ja-JP" altLang="en-US" sz="1100">
                          <a:solidFill>
                            <a:srgbClr val="000000"/>
                          </a:solidFill>
                          <a:latin typeface="游ゴシック"/>
                        </a:rPr>
                        <a:t>　</a:t>
                      </a:r>
                      <a:endParaRPr kumimoji="1" lang="ja-JP" altLang="en-US" dirty="0"/>
                    </a:p>
                  </a:txBody>
                  <a:tcPr marL="0" marR="0" marT="0" marB="0" anchor="ctr">
                    <a:lnL/>
                    <a:lnR/>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lnR/>
                    <a:lnT/>
                    <a:lnB/>
                  </a:tcPr>
                </a:tc>
                <a:tc hMerge="1">
                  <a:txBody>
                    <a:bodyPr/>
                    <a:lstStyle/>
                    <a:p>
                      <a:endParaRPr kumimoji="1" lang="ja-JP" altLang="en-US" dirty="0"/>
                    </a:p>
                  </a:txBody>
                  <a:tcPr>
                    <a:lnL/>
                    <a:lnR/>
                    <a:lnT/>
                    <a:lnB/>
                  </a:tcPr>
                </a:tc>
                <a:tc hMerge="1">
                  <a:txBody>
                    <a:bodyPr/>
                    <a:lstStyle/>
                    <a:p>
                      <a:endParaRPr kumimoji="1" lang="ja-JP" altLang="en-US" dirty="0"/>
                    </a:p>
                  </a:txBody>
                  <a:tcPr>
                    <a:lnL/>
                    <a:lnR/>
                    <a:lnT/>
                    <a:lnB/>
                  </a:tcPr>
                </a:tc>
              </a:tr>
              <a:tr h="176398">
                <a:tc>
                  <a:txBody>
                    <a:bodyPr/>
                    <a:lstStyle/>
                    <a:p>
                      <a:pPr algn="ctr"/>
                      <a:r>
                        <a:rPr lang="ja-JP" altLang="en-US" sz="1100">
                          <a:solidFill>
                            <a:srgbClr val="000000"/>
                          </a:solidFill>
                          <a:latin typeface="游ゴシック"/>
                        </a:rPr>
                        <a:t>成年後見制度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ja-JP" altLang="en-US" sz="1100">
                          <a:solidFill>
                            <a:srgbClr val="000000"/>
                          </a:solidFill>
                          <a:latin typeface="游ゴシック"/>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lnR/>
                    <a:lnT/>
                    <a:lnB/>
                  </a:tcPr>
                </a:tc>
                <a:tc>
                  <a:txBody>
                    <a:bodyPr/>
                    <a:lstStyle/>
                    <a:p>
                      <a:pPr algn="ctr"/>
                      <a:r>
                        <a:rPr lang="ja-JP" altLang="en-US" sz="1100">
                          <a:solidFill>
                            <a:srgbClr val="000000"/>
                          </a:solidFill>
                          <a:latin typeface="游ゴシック"/>
                        </a:rPr>
                        <a:t>日常生活自立支援事業</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8">
                <a:tc>
                  <a:txBody>
                    <a:bodyPr/>
                    <a:lstStyle/>
                    <a:p>
                      <a:pPr algn="l"/>
                      <a:r>
                        <a:rPr lang="ja-JP" altLang="en-US" sz="1100">
                          <a:solidFill>
                            <a:srgbClr val="000000"/>
                          </a:solidFill>
                          <a:latin typeface="游ゴシック"/>
                        </a:rPr>
                        <a:t>法務省</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ja-JP" altLang="en-US" sz="1100">
                          <a:solidFill>
                            <a:srgbClr val="000000"/>
                          </a:solidFill>
                          <a:latin typeface="游ゴシック"/>
                        </a:rPr>
                        <a:t>所轄庁</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lnR/>
                    <a:lnT/>
                    <a:lnB/>
                  </a:tcPr>
                </a:tc>
                <a:tc>
                  <a:txBody>
                    <a:bodyPr/>
                    <a:lstStyle/>
                    <a:p>
                      <a:pPr algn="l"/>
                      <a:r>
                        <a:rPr lang="ja-JP" altLang="en-US" sz="1100">
                          <a:solidFill>
                            <a:srgbClr val="000000"/>
                          </a:solidFill>
                          <a:latin typeface="游ゴシック"/>
                        </a:rPr>
                        <a:t>厚生労働省</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45">
                <a:tc>
                  <a:txBody>
                    <a:bodyPr/>
                    <a:lstStyle/>
                    <a:p>
                      <a:pPr algn="l"/>
                      <a:r>
                        <a:rPr lang="ja-JP" altLang="en-US" sz="1100">
                          <a:solidFill>
                            <a:srgbClr val="000000"/>
                          </a:solidFill>
                          <a:latin typeface="游ゴシック"/>
                        </a:rPr>
                        <a:t>法定後見制度：民法</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tcPr>
                </a:tc>
                <a:tc rowSpan="2" gridSpan="2">
                  <a:txBody>
                    <a:bodyPr/>
                    <a:lstStyle/>
                    <a:p>
                      <a:pPr algn="ctr"/>
                      <a:r>
                        <a:rPr lang="ja-JP" altLang="en-US" sz="1100">
                          <a:solidFill>
                            <a:srgbClr val="000000"/>
                          </a:solidFill>
                          <a:latin typeface="游ゴシック"/>
                        </a:rPr>
                        <a:t>法律</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dirty="0"/>
                    </a:p>
                  </a:txBody>
                  <a:tcPr>
                    <a:lnL/>
                    <a:lnR/>
                    <a:lnT/>
                    <a:lnB/>
                  </a:tcPr>
                </a:tc>
                <a:tc rowSpan="2">
                  <a:txBody>
                    <a:bodyPr/>
                    <a:lstStyle/>
                    <a:p>
                      <a:pPr algn="l"/>
                      <a:r>
                        <a:rPr lang="ja-JP" altLang="en-US" sz="1100">
                          <a:solidFill>
                            <a:srgbClr val="000000"/>
                          </a:solidFill>
                          <a:latin typeface="游ゴシック"/>
                        </a:rPr>
                        <a:t>社会福祉法</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887">
                <a:tc>
                  <a:txBody>
                    <a:bodyPr/>
                    <a:lstStyle/>
                    <a:p>
                      <a:pPr algn="l"/>
                      <a:r>
                        <a:rPr lang="ja-JP" altLang="en-US" sz="1100">
                          <a:solidFill>
                            <a:srgbClr val="000000"/>
                          </a:solidFill>
                          <a:latin typeface="游ゴシック"/>
                        </a:rPr>
                        <a:t>任意後見制度：任意後見契約に関する法律</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lnB w="6350" cap="flat" cmpd="sng" algn="ctr">
                      <a:solidFill>
                        <a:srgbClr val="000000"/>
                      </a:solidFill>
                      <a:prstDash val="solid"/>
                      <a:round/>
                      <a:headEnd type="none" w="med" len="med"/>
                      <a:tailEnd type="none" w="med" len="med"/>
                    </a:lnB>
                  </a:tcPr>
                </a:tc>
                <a:tc gridSpan="2" vMerge="1">
                  <a:txBody>
                    <a:bodyPr/>
                    <a:lstStyle/>
                    <a:p>
                      <a:endParaRPr kumimoji="1" lang="ja-JP" altLang="en-US" dirty="0"/>
                    </a:p>
                  </a:txBody>
                  <a:tcPr>
                    <a:lnL/>
                    <a:lnR/>
                    <a:lnT/>
                    <a:lnB/>
                  </a:tcPr>
                </a:tc>
                <a:tc hMerge="1" vMerge="1">
                  <a:txBody>
                    <a:bodyPr/>
                    <a:lstStyle/>
                    <a:p>
                      <a:endParaRPr kumimoji="1" lang="ja-JP" altLang="en-US" dirty="0"/>
                    </a:p>
                  </a:txBody>
                  <a:tcPr>
                    <a:lnL/>
                    <a:lnR/>
                    <a:lnT/>
                    <a:lnB/>
                  </a:tcPr>
                </a:tc>
                <a:tc vMerge="1">
                  <a:txBody>
                    <a:bodyPr/>
                    <a:lstStyle/>
                    <a:p>
                      <a:endParaRPr kumimoji="1" lang="ja-JP" altLang="en-US" dirty="0"/>
                    </a:p>
                  </a:txBody>
                  <a:tcPr>
                    <a:lnL/>
                    <a:lnR/>
                    <a:lnT/>
                    <a:lnB/>
                  </a:tcPr>
                </a:tc>
              </a:tr>
              <a:tr h="895553">
                <a:tc>
                  <a:txBody>
                    <a:bodyPr/>
                    <a:lstStyle/>
                    <a:p>
                      <a:pPr algn="l"/>
                      <a:r>
                        <a:rPr lang="ja-JP" altLang="en-US" sz="1100">
                          <a:solidFill>
                            <a:srgbClr val="000000"/>
                          </a:solidFill>
                          <a:latin typeface="游ゴシック"/>
                        </a:rPr>
                        <a:t>認知症、知的障がい、精神障がいなどの理由により、判断能力が不十分な方（補助・補佐）及び判断能力がない方（後見）</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ja-JP" altLang="en-US" sz="1100">
                          <a:solidFill>
                            <a:srgbClr val="000000"/>
                          </a:solidFill>
                          <a:latin typeface="游ゴシック"/>
                        </a:rPr>
                        <a:t>対象者</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lnR/>
                    <a:lnT/>
                    <a:lnB/>
                  </a:tcPr>
                </a:tc>
                <a:tc>
                  <a:txBody>
                    <a:bodyPr/>
                    <a:lstStyle/>
                    <a:p>
                      <a:pPr algn="l"/>
                      <a:r>
                        <a:rPr lang="ja-JP" altLang="en-US" sz="1100">
                          <a:solidFill>
                            <a:srgbClr val="000000"/>
                          </a:solidFill>
                          <a:latin typeface="游ゴシック"/>
                        </a:rPr>
                        <a:t>認知症、知的障がい、精神障がいなどの理由により、判断能力が不十分な方であり、なおかつ本事業の契約内容について、判断し得る能力を有していると認められる方（判断能力がない方は対象ではありませ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887">
                <a:tc>
                  <a:txBody>
                    <a:bodyPr/>
                    <a:lstStyle/>
                    <a:p>
                      <a:pPr algn="l"/>
                      <a:r>
                        <a:rPr lang="ja-JP" altLang="en-US" sz="1100">
                          <a:solidFill>
                            <a:srgbClr val="000000"/>
                          </a:solidFill>
                          <a:latin typeface="游ゴシック"/>
                        </a:rPr>
                        <a:t>法定後見制度：補助人、保佐人、後見人</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tcPr>
                </a:tc>
                <a:tc rowSpan="2" gridSpan="2">
                  <a:txBody>
                    <a:bodyPr/>
                    <a:lstStyle/>
                    <a:p>
                      <a:pPr algn="ctr"/>
                      <a:r>
                        <a:rPr lang="ja-JP" altLang="en-US" sz="1100">
                          <a:solidFill>
                            <a:srgbClr val="000000"/>
                          </a:solidFill>
                          <a:latin typeface="游ゴシック"/>
                        </a:rPr>
                        <a:t>援助者</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dirty="0"/>
                    </a:p>
                  </a:txBody>
                  <a:tcPr>
                    <a:lnL/>
                    <a:lnR/>
                    <a:lnT/>
                    <a:lnB/>
                  </a:tcPr>
                </a:tc>
                <a:tc rowSpan="2">
                  <a:txBody>
                    <a:bodyPr/>
                    <a:lstStyle/>
                    <a:p>
                      <a:pPr algn="l"/>
                      <a:r>
                        <a:rPr lang="ja-JP" altLang="en-US" sz="1100">
                          <a:solidFill>
                            <a:srgbClr val="000000"/>
                          </a:solidFill>
                          <a:latin typeface="游ゴシック"/>
                        </a:rPr>
                        <a:t>市町村社会福祉協議会の職員（専門員、生活支援員）</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163">
                <a:tc>
                  <a:txBody>
                    <a:bodyPr/>
                    <a:lstStyle/>
                    <a:p>
                      <a:pPr algn="l"/>
                      <a:r>
                        <a:rPr lang="ja-JP" altLang="en-US" sz="1100">
                          <a:solidFill>
                            <a:srgbClr val="000000"/>
                          </a:solidFill>
                          <a:latin typeface="游ゴシック"/>
                        </a:rPr>
                        <a:t>任意後見制度：任意後見人</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lnB w="6350" cap="flat" cmpd="sng" algn="ctr">
                      <a:solidFill>
                        <a:srgbClr val="000000"/>
                      </a:solidFill>
                      <a:prstDash val="solid"/>
                      <a:round/>
                      <a:headEnd type="none" w="med" len="med"/>
                      <a:tailEnd type="none" w="med" len="med"/>
                    </a:lnB>
                  </a:tcPr>
                </a:tc>
                <a:tc gridSpan="2" vMerge="1">
                  <a:txBody>
                    <a:bodyPr/>
                    <a:lstStyle/>
                    <a:p>
                      <a:endParaRPr kumimoji="1" lang="ja-JP" altLang="en-US" dirty="0"/>
                    </a:p>
                  </a:txBody>
                  <a:tcPr>
                    <a:lnL/>
                    <a:lnR/>
                    <a:lnT/>
                    <a:lnB/>
                  </a:tcPr>
                </a:tc>
                <a:tc hMerge="1" vMerge="1">
                  <a:txBody>
                    <a:bodyPr/>
                    <a:lstStyle/>
                    <a:p>
                      <a:endParaRPr kumimoji="1" lang="ja-JP" altLang="en-US" dirty="0"/>
                    </a:p>
                  </a:txBody>
                  <a:tcPr>
                    <a:lnL/>
                    <a:lnR/>
                    <a:lnT/>
                    <a:lnB/>
                  </a:tcPr>
                </a:tc>
                <a:tc vMerge="1">
                  <a:txBody>
                    <a:bodyPr/>
                    <a:lstStyle/>
                    <a:p>
                      <a:endParaRPr kumimoji="1" lang="ja-JP" altLang="en-US" dirty="0"/>
                    </a:p>
                  </a:txBody>
                  <a:tcPr>
                    <a:lnL/>
                    <a:lnR/>
                    <a:lnT/>
                    <a:lnB/>
                  </a:tcPr>
                </a:tc>
              </a:tr>
              <a:tr h="438150">
                <a:tc>
                  <a:txBody>
                    <a:bodyPr/>
                    <a:lstStyle/>
                    <a:p>
                      <a:pPr algn="l"/>
                      <a:r>
                        <a:rPr lang="ja-JP" altLang="en-US" sz="1100">
                          <a:solidFill>
                            <a:srgbClr val="000000"/>
                          </a:solidFill>
                          <a:latin typeface="游ゴシック"/>
                        </a:rPr>
                        <a:t>本人、配偶者、4親等以内の親族、市区町村長、検察官、任意後見人等が家庭裁判所へ申立て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ja-JP" altLang="en-US" sz="1100">
                          <a:solidFill>
                            <a:srgbClr val="000000"/>
                          </a:solidFill>
                          <a:latin typeface="游ゴシック"/>
                        </a:rPr>
                        <a:t>手続きの開始</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lnR/>
                    <a:lnT/>
                    <a:lnB/>
                  </a:tcPr>
                </a:tc>
                <a:tc>
                  <a:txBody>
                    <a:bodyPr/>
                    <a:lstStyle/>
                    <a:p>
                      <a:pPr algn="l"/>
                      <a:r>
                        <a:rPr lang="ja-JP" altLang="en-US" sz="1100">
                          <a:solidFill>
                            <a:srgbClr val="000000"/>
                          </a:solidFill>
                          <a:latin typeface="游ゴシック"/>
                        </a:rPr>
                        <a:t>社会福祉協議会への相談（本人、家族、関係機関から）</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154">
                <a:tc>
                  <a:txBody>
                    <a:bodyPr/>
                    <a:lstStyle/>
                    <a:p>
                      <a:pPr algn="l"/>
                      <a:r>
                        <a:rPr lang="ja-JP" altLang="en-US" sz="1100">
                          <a:solidFill>
                            <a:srgbClr val="000000"/>
                          </a:solidFill>
                          <a:latin typeface="游ゴシック"/>
                        </a:rPr>
                        <a:t>医師の診断書を家庭裁判所に提出</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ja-JP" altLang="en-US" sz="1100">
                          <a:solidFill>
                            <a:srgbClr val="000000"/>
                          </a:solidFill>
                          <a:latin typeface="游ゴシック"/>
                        </a:rPr>
                        <a:t>意思能力の確認・審査や鑑定・診断</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lnR/>
                    <a:lnT/>
                    <a:lnB/>
                  </a:tcPr>
                </a:tc>
                <a:tc>
                  <a:txBody>
                    <a:bodyPr/>
                    <a:lstStyle/>
                    <a:p>
                      <a:pPr algn="l"/>
                      <a:r>
                        <a:rPr lang="ja-JP" altLang="en-US" sz="1100">
                          <a:solidFill>
                            <a:srgbClr val="000000"/>
                          </a:solidFill>
                          <a:latin typeface="游ゴシック"/>
                        </a:rPr>
                        <a:t>「契約締結ガイドラン」により確認</a:t>
                      </a:r>
                      <a:br>
                        <a:rPr lang="ja-JP" altLang="en-US" sz="1200">
                          <a:solidFill>
                            <a:srgbClr val="000000"/>
                          </a:solidFill>
                          <a:latin typeface="游ゴシック"/>
                        </a:rPr>
                      </a:br>
                      <a:r>
                        <a:rPr lang="ja-JP" altLang="en-US" sz="1100">
                          <a:solidFill>
                            <a:srgbClr val="000000"/>
                          </a:solidFill>
                          <a:latin typeface="游ゴシック"/>
                        </a:rPr>
                        <a:t>困難な場合、契約締結審査会で審査</a:t>
                      </a:r>
                      <a:r>
                        <a:rPr lang="ja-JP" altLang="en-US" sz="1000">
                          <a:solidFill>
                            <a:srgbClr val="000000"/>
                          </a:solidFill>
                          <a:latin typeface="游ゴシック"/>
                        </a:rPr>
                        <a:t>（都道府県社協）</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690">
                <a:tc>
                  <a:txBody>
                    <a:bodyPr/>
                    <a:lstStyle/>
                    <a:p>
                      <a:pPr algn="l"/>
                      <a:r>
                        <a:rPr lang="ja-JP" altLang="en-US" sz="1100">
                          <a:solidFill>
                            <a:srgbClr val="000000"/>
                          </a:solidFill>
                          <a:latin typeface="游ゴシック"/>
                        </a:rPr>
                        <a:t>本人が負担</a:t>
                      </a:r>
                      <a:br>
                        <a:rPr lang="ja-JP" altLang="en-US" sz="1200">
                          <a:solidFill>
                            <a:srgbClr val="000000"/>
                          </a:solidFill>
                          <a:latin typeface="游ゴシック"/>
                        </a:rPr>
                      </a:br>
                      <a:r>
                        <a:rPr lang="ja-JP" altLang="en-US" sz="1100">
                          <a:solidFill>
                            <a:srgbClr val="000000"/>
                          </a:solidFill>
                          <a:latin typeface="游ゴシック"/>
                        </a:rPr>
                        <a:t>金額については、家庭裁判所が決定</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ja-JP" altLang="en-US" sz="1100">
                          <a:solidFill>
                            <a:srgbClr val="000000"/>
                          </a:solidFill>
                          <a:latin typeface="游ゴシック"/>
                        </a:rPr>
                        <a:t>利用中の費用</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lnR/>
                    <a:lnT/>
                    <a:lnB/>
                  </a:tcPr>
                </a:tc>
                <a:tc>
                  <a:txBody>
                    <a:bodyPr/>
                    <a:lstStyle/>
                    <a:p>
                      <a:pPr algn="l"/>
                      <a:r>
                        <a:rPr lang="ja-JP" altLang="en-US" sz="1100">
                          <a:solidFill>
                            <a:srgbClr val="000000"/>
                          </a:solidFill>
                          <a:latin typeface="游ゴシック"/>
                        </a:rPr>
                        <a:t>本人負担</a:t>
                      </a:r>
                      <a:br>
                        <a:rPr lang="ja-JP" altLang="en-US" sz="1200">
                          <a:solidFill>
                            <a:srgbClr val="000000"/>
                          </a:solidFill>
                          <a:latin typeface="游ゴシック"/>
                        </a:rPr>
                      </a:br>
                      <a:r>
                        <a:rPr lang="ja-JP" altLang="en-US" sz="1100">
                          <a:solidFill>
                            <a:srgbClr val="000000"/>
                          </a:solidFill>
                          <a:latin typeface="游ゴシック"/>
                        </a:rPr>
                        <a:t>生活保護世帯は公費負担あり</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390">
                <a:tc>
                  <a:txBody>
                    <a:bodyPr/>
                    <a:lstStyle/>
                    <a:p>
                      <a:pPr algn="l"/>
                      <a:r>
                        <a:rPr lang="ja-JP" altLang="en-US" sz="1100">
                          <a:solidFill>
                            <a:srgbClr val="000000"/>
                          </a:solidFill>
                          <a:latin typeface="游ゴシック"/>
                        </a:rPr>
                        <a:t>法定後見制度：家庭裁判所、成年後見監督人</a:t>
                      </a:r>
                      <a:br>
                        <a:rPr lang="ja-JP" altLang="en-US" sz="1200">
                          <a:solidFill>
                            <a:srgbClr val="000000"/>
                          </a:solidFill>
                          <a:latin typeface="游ゴシック"/>
                        </a:rPr>
                      </a:br>
                      <a:r>
                        <a:rPr lang="ja-JP" altLang="en-US" sz="1100">
                          <a:solidFill>
                            <a:srgbClr val="000000"/>
                          </a:solidFill>
                          <a:latin typeface="游ゴシック"/>
                        </a:rPr>
                        <a:t>任意後見制度：家庭裁判所、任意後見監督人</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ja-JP" altLang="en-US" sz="1100">
                          <a:solidFill>
                            <a:srgbClr val="000000"/>
                          </a:solidFill>
                          <a:latin typeface="游ゴシック"/>
                        </a:rPr>
                        <a:t>監督機関</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lnR/>
                    <a:lnT/>
                    <a:lnB/>
                  </a:tcPr>
                </a:tc>
                <a:tc>
                  <a:txBody>
                    <a:bodyPr/>
                    <a:lstStyle/>
                    <a:p>
                      <a:pPr algn="ctr"/>
                      <a:r>
                        <a:rPr lang="ja-JP" altLang="en-US" sz="1100">
                          <a:solidFill>
                            <a:srgbClr val="000000"/>
                          </a:solidFill>
                          <a:latin typeface="游ゴシック"/>
                        </a:rPr>
                        <a:t>運営適正化委員会（都道府県社協に設置）</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90" name="Slide Number Placeholder 5"/>
          <p:cNvSpPr>
            <a:spLocks noGrp="1"/>
          </p:cNvSpPr>
          <p:nvPr>
            <p:ph type="sldNum" sz="quarter" idx="12"/>
          </p:nvPr>
        </p:nvSpPr>
        <p:spPr>
          <a:xfrm>
            <a:off x="8848722" y="6091661"/>
            <a:ext cx="409575" cy="371475"/>
          </a:xfrm>
        </p:spPr>
        <p:txBody>
          <a:bodyPr/>
          <a:lstStyle/>
          <a:p>
            <a:r>
              <a:rPr lang="ja-JP" altLang="en-US" sz="1600" dirty="0">
                <a:solidFill>
                  <a:schemeClr val="tx1"/>
                </a:solidFill>
              </a:rPr>
              <a:t>18</a:t>
            </a:r>
            <a:endParaRPr lang="en-US" sz="1600" dirty="0">
              <a:solidFill>
                <a:schemeClr val="tx1"/>
              </a:solidFill>
            </a:endParaRP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aphicFrame>
        <p:nvGraphicFramePr>
          <p:cNvPr id="1292" name="四角形 109"/>
          <p:cNvGraphicFramePr>
            <a:graphicFrameLocks noGrp="1"/>
          </p:cNvGraphicFramePr>
          <p:nvPr/>
        </p:nvGraphicFramePr>
        <p:xfrm>
          <a:off x="5410200" y="911226"/>
          <a:ext cx="4394200" cy="2647485"/>
        </p:xfrm>
        <a:graphic>
          <a:graphicData uri="http://schemas.openxmlformats.org/drawingml/2006/table">
            <a:tbl>
              <a:tblPr/>
              <a:tblGrid>
                <a:gridCol w="1168400"/>
                <a:gridCol w="2044700"/>
                <a:gridCol w="1181100"/>
              </a:tblGrid>
              <a:tr h="247650">
                <a:tc gridSpan="2">
                  <a:txBody>
                    <a:bodyPr/>
                    <a:lstStyle/>
                    <a:p>
                      <a:pPr algn="l"/>
                      <a:r>
                        <a:rPr lang="ja-JP" altLang="en-US" sz="1200">
                          <a:solidFill>
                            <a:srgbClr val="000000"/>
                          </a:solidFill>
                          <a:latin typeface="游ゴシック"/>
                        </a:rPr>
                        <a:t>「身の回りに関すること」</a:t>
                      </a:r>
                      <a:endParaRPr kumimoji="1" lang="ja-JP" altLang="en-US" dirty="0"/>
                    </a:p>
                  </a:txBody>
                  <a:tcPr marL="0" marR="0" marT="0" marB="0" anchor="ctr">
                    <a:lnL/>
                    <a:lnR/>
                    <a:lnT/>
                    <a:lnB/>
                  </a:tcPr>
                </a:tc>
                <a:tc hMerge="1">
                  <a:txBody>
                    <a:bodyPr/>
                    <a:lstStyle/>
                    <a:p>
                      <a:endParaRPr kumimoji="1" lang="ja-JP" altLang="en-US" dirty="0"/>
                    </a:p>
                  </a:txBody>
                  <a:tcPr>
                    <a:lnL/>
                    <a:lnR/>
                    <a:lnT/>
                    <a:lnB/>
                  </a:tcPr>
                </a:tc>
                <a:tc>
                  <a:txBody>
                    <a:bodyPr/>
                    <a:lstStyle/>
                    <a:p>
                      <a:pPr algn="l"/>
                      <a:endParaRPr kumimoji="1" lang="ja-JP" altLang="en-US" dirty="0"/>
                    </a:p>
                  </a:txBody>
                  <a:tcPr marL="0" marR="0" marT="0" marB="0" anchor="ctr">
                    <a:lnL/>
                    <a:lnR/>
                    <a:lnT/>
                    <a:lnB/>
                  </a:tcPr>
                </a:tc>
              </a:tr>
              <a:tr h="238125">
                <a:tc gridSpan="3">
                  <a:txBody>
                    <a:bodyPr/>
                    <a:lstStyle/>
                    <a:p>
                      <a:pPr algn="r"/>
                      <a:r>
                        <a:rPr lang="ja-JP" altLang="en-US" sz="1000">
                          <a:solidFill>
                            <a:srgbClr val="000000"/>
                          </a:solidFill>
                          <a:latin typeface="游ゴシック"/>
                        </a:rPr>
                        <a:t>〇…できること　　✖…できないこと　　△手続き支援のみ</a:t>
                      </a:r>
                      <a:endParaRPr kumimoji="1" lang="ja-JP" altLang="en-US" dirty="0"/>
                    </a:p>
                  </a:txBody>
                  <a:tcPr marL="0" marR="0" marT="0" marB="0" anchor="ctr">
                    <a:lnL/>
                    <a:lnR/>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lnR/>
                    <a:lnT/>
                    <a:lnB/>
                  </a:tcPr>
                </a:tc>
                <a:tc hMerge="1">
                  <a:txBody>
                    <a:bodyPr/>
                    <a:lstStyle/>
                    <a:p>
                      <a:endParaRPr kumimoji="1" lang="ja-JP" altLang="en-US" dirty="0"/>
                    </a:p>
                  </a:txBody>
                  <a:tcPr>
                    <a:lnL/>
                    <a:lnR/>
                    <a:lnT/>
                    <a:lnB/>
                  </a:tcPr>
                </a:tc>
              </a:tr>
              <a:tr h="476250">
                <a:tc>
                  <a:txBody>
                    <a:bodyPr/>
                    <a:lstStyle/>
                    <a:p>
                      <a:pPr algn="ctr"/>
                      <a:r>
                        <a:rPr lang="ja-JP" altLang="en-US" sz="1200">
                          <a:solidFill>
                            <a:srgbClr val="000000"/>
                          </a:solidFill>
                          <a:latin typeface="游ゴシック"/>
                        </a:rPr>
                        <a:t>成年後見制度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200">
                          <a:solidFill>
                            <a:srgbClr val="000000"/>
                          </a:solidFill>
                          <a:latin typeface="游ゴシック"/>
                        </a:rPr>
                        <a:t>支援内容</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日常生活自立支援事業</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2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200">
                          <a:solidFill>
                            <a:srgbClr val="000000"/>
                          </a:solidFill>
                          <a:latin typeface="游ゴシック"/>
                        </a:rPr>
                        <a:t>福祉サービスの利用援助</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1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病院入院契約</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1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施設入退所契約</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医療行為の同意</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身元保証人</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婚姻・離婚・養子縁組</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93" name="テキスト 110"/>
          <p:cNvSpPr txBox="1"/>
          <p:nvPr/>
        </p:nvSpPr>
        <p:spPr>
          <a:xfrm>
            <a:off x="723900" y="3933825"/>
            <a:ext cx="8353425" cy="2230487"/>
          </a:xfrm>
          <a:prstGeom prst="rect">
            <a:avLst/>
          </a:prstGeom>
        </p:spPr>
        <p:txBody>
          <a:bodyPr wrap="square">
            <a:spAutoFit/>
          </a:bodyPr>
          <a:p>
            <a:pPr>
              <a:defRPr lang="ja-JP" altLang="en-US"/>
            </a:pPr>
            <a:r>
              <a:rPr lang="ja-JP" altLang="en-US" sz="2000">
                <a:solidFill>
                  <a:srgbClr val="00B0F0"/>
                </a:solidFill>
              </a:rPr>
              <a:t>最後に。</a:t>
            </a:r>
            <a:endParaRPr lang="ja-JP" altLang="en-US" sz="1700"/>
          </a:p>
          <a:p>
            <a:pPr>
              <a:defRPr lang="ja-JP" altLang="en-US"/>
            </a:pPr>
            <a:r>
              <a:rPr lang="ja-JP" altLang="en-US" sz="1700"/>
              <a:t>　</a:t>
            </a:r>
            <a:endParaRPr lang="ja-JP" altLang="en-US" sz="1700"/>
          </a:p>
          <a:p>
            <a:pPr>
              <a:defRPr lang="ja-JP" altLang="en-US"/>
            </a:pPr>
            <a:r>
              <a:rPr lang="ja-JP" altLang="en-US" sz="1700"/>
              <a:t>　</a:t>
            </a:r>
            <a:r>
              <a:rPr lang="ja-JP" altLang="en-US" sz="1700"/>
              <a:t>地域福祉権利擁護</a:t>
            </a:r>
            <a:r>
              <a:rPr lang="ja-JP" altLang="en-US" sz="1700"/>
              <a:t>事業については、成年後見制度とはちがい、ある程度の理解があり、ご本人と一緒に日常生活を支援し、安心した生活を送ることができるようにすることが基本となります。</a:t>
            </a:r>
            <a:endParaRPr lang="ja-JP" altLang="en-US" sz="1700"/>
          </a:p>
          <a:p>
            <a:pPr>
              <a:defRPr lang="ja-JP" altLang="en-US"/>
            </a:pPr>
            <a:r>
              <a:rPr lang="ja-JP" altLang="en-US" sz="1700"/>
              <a:t>　</a:t>
            </a:r>
            <a:r>
              <a:rPr lang="ja-JP" altLang="en-US" sz="1700"/>
              <a:t>　この事業の活用にあたっては、本人がどうしたいか、どうしてもらいたいか。</a:t>
            </a:r>
            <a:endParaRPr lang="ja-JP" altLang="en-US" sz="1700"/>
          </a:p>
          <a:p>
            <a:pPr>
              <a:defRPr lang="ja-JP" altLang="en-US"/>
            </a:pPr>
            <a:r>
              <a:rPr lang="ja-JP" altLang="en-US" sz="1700"/>
              <a:t>また、その方の家族関係や財産などの状況を踏まえ、成年後見制度を利用するのか、地域福祉権利擁護事業を利用するのかをご検討いただければと思います。</a:t>
            </a:r>
            <a:endParaRPr lang="ja-JP" altLang="en-US" sz="1700"/>
          </a:p>
        </p:txBody>
      </p:sp>
      <p:graphicFrame>
        <p:nvGraphicFramePr>
          <p:cNvPr id="1294" name="四角形 99"/>
          <p:cNvGraphicFramePr>
            <a:graphicFrameLocks noGrp="1"/>
          </p:cNvGraphicFramePr>
          <p:nvPr/>
        </p:nvGraphicFramePr>
        <p:xfrm>
          <a:off x="717550" y="920751"/>
          <a:ext cx="4394200" cy="2637960"/>
        </p:xfrm>
        <a:graphic>
          <a:graphicData uri="http://schemas.openxmlformats.org/drawingml/2006/table">
            <a:tbl>
              <a:tblPr/>
              <a:tblGrid>
                <a:gridCol w="1168400"/>
                <a:gridCol w="2044700"/>
                <a:gridCol w="1181100"/>
              </a:tblGrid>
              <a:tr h="247650">
                <a:tc gridSpan="2">
                  <a:txBody>
                    <a:bodyPr/>
                    <a:lstStyle/>
                    <a:p>
                      <a:pPr algn="l"/>
                      <a:r>
                        <a:rPr lang="ja-JP" altLang="en-US" sz="1200">
                          <a:solidFill>
                            <a:srgbClr val="000000"/>
                          </a:solidFill>
                          <a:latin typeface="游ゴシック"/>
                        </a:rPr>
                        <a:t>「財産に関すること」</a:t>
                      </a:r>
                      <a:endParaRPr kumimoji="1" lang="ja-JP" altLang="en-US" dirty="0"/>
                    </a:p>
                  </a:txBody>
                  <a:tcPr marL="0" marR="0" marT="0" marB="0" anchor="ctr">
                    <a:lnL/>
                    <a:lnR/>
                    <a:lnT/>
                    <a:lnB/>
                  </a:tcPr>
                </a:tc>
                <a:tc hMerge="1">
                  <a:txBody>
                    <a:bodyPr/>
                    <a:lstStyle/>
                    <a:p>
                      <a:endParaRPr kumimoji="1" lang="ja-JP" altLang="en-US" dirty="0"/>
                    </a:p>
                  </a:txBody>
                  <a:tcPr>
                    <a:lnL/>
                    <a:lnR/>
                    <a:lnT/>
                    <a:lnB/>
                  </a:tcPr>
                </a:tc>
                <a:tc>
                  <a:txBody>
                    <a:bodyPr/>
                    <a:lstStyle/>
                    <a:p>
                      <a:pPr algn="l"/>
                      <a:endParaRPr kumimoji="1" lang="ja-JP" altLang="en-US" dirty="0"/>
                    </a:p>
                  </a:txBody>
                  <a:tcPr marL="0" marR="0" marT="0" marB="0" anchor="ctr">
                    <a:lnL/>
                    <a:lnR/>
                    <a:lnT/>
                    <a:lnB/>
                  </a:tcPr>
                </a:tc>
              </a:tr>
              <a:tr h="238125">
                <a:tc gridSpan="3">
                  <a:txBody>
                    <a:bodyPr/>
                    <a:lstStyle/>
                    <a:p>
                      <a:pPr algn="r"/>
                      <a:r>
                        <a:rPr lang="ja-JP" altLang="en-US" sz="1000">
                          <a:solidFill>
                            <a:srgbClr val="000000"/>
                          </a:solidFill>
                          <a:latin typeface="游ゴシック"/>
                        </a:rPr>
                        <a:t>〇…できること　　✖…できないこと　　△手続き支援のみ</a:t>
                      </a:r>
                      <a:endParaRPr kumimoji="1" lang="ja-JP" altLang="en-US" dirty="0"/>
                    </a:p>
                  </a:txBody>
                  <a:tcPr marL="0" marR="0" marT="0" marB="0" anchor="ctr">
                    <a:lnL/>
                    <a:lnR/>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lnR/>
                    <a:lnT/>
                    <a:lnB/>
                  </a:tcPr>
                </a:tc>
                <a:tc hMerge="1">
                  <a:txBody>
                    <a:bodyPr/>
                    <a:lstStyle/>
                    <a:p>
                      <a:endParaRPr kumimoji="1" lang="ja-JP" altLang="en-US" dirty="0"/>
                    </a:p>
                  </a:txBody>
                  <a:tcPr>
                    <a:lnL/>
                    <a:lnR/>
                    <a:lnT/>
                    <a:lnB/>
                  </a:tcPr>
                </a:tc>
              </a:tr>
              <a:tr h="466725">
                <a:tc>
                  <a:txBody>
                    <a:bodyPr/>
                    <a:lstStyle/>
                    <a:p>
                      <a:pPr algn="ctr"/>
                      <a:r>
                        <a:rPr lang="ja-JP" altLang="en-US" sz="1200">
                          <a:solidFill>
                            <a:srgbClr val="000000"/>
                          </a:solidFill>
                          <a:latin typeface="游ゴシック"/>
                        </a:rPr>
                        <a:t>成年後見制度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200">
                          <a:solidFill>
                            <a:srgbClr val="000000"/>
                          </a:solidFill>
                          <a:latin typeface="游ゴシック"/>
                        </a:rPr>
                        <a:t>支援内容</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日常生活自立支援事業</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2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200">
                          <a:solidFill>
                            <a:srgbClr val="000000"/>
                          </a:solidFill>
                          <a:latin typeface="游ゴシック"/>
                        </a:rPr>
                        <a:t>日常的な金銭管理</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2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年金の受領に必要な手続き</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2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通帳や銀行印の保管</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2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不動産の処分や管理</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2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遺産分割</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ctr"/>
                      <a:r>
                        <a:rPr lang="ja-JP" altLang="en-US" sz="1200">
                          <a:solidFill>
                            <a:srgbClr val="000000"/>
                          </a:solidFill>
                          <a:latin typeface="游ゴシック"/>
                        </a:rPr>
                        <a:t>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消費者被害の取消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游ゴシック"/>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95" name="Slide Number Placeholder 5"/>
          <p:cNvSpPr>
            <a:spLocks noGrp="1"/>
          </p:cNvSpPr>
          <p:nvPr>
            <p:ph type="sldNum" sz="quarter" idx="12"/>
          </p:nvPr>
        </p:nvSpPr>
        <p:spPr/>
        <p:txBody>
          <a:bodyPr/>
          <a:lstStyle/>
          <a:p>
            <a:r>
              <a:rPr lang="ja-JP" altLang="en-US" sz="1600" dirty="0">
                <a:solidFill>
                  <a:schemeClr val="tx1"/>
                </a:solidFill>
              </a:rPr>
              <a:t>19</a:t>
            </a:r>
            <a:endParaRPr lang="en-US" sz="1600" dirty="0">
              <a:solidFill>
                <a:schemeClr val="tx1"/>
              </a:solidFill>
            </a:endParaRP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7" name="タイトル 1"/>
          <p:cNvSpPr>
            <a:spLocks noGrp="1"/>
          </p:cNvSpPr>
          <p:nvPr>
            <p:ph type="title" idx="0"/>
          </p:nvPr>
        </p:nvSpPr>
        <p:spPr>
          <a:xfrm>
            <a:off x="676275" y="923925"/>
            <a:ext cx="8601075" cy="847725"/>
          </a:xfrm>
        </p:spPr>
        <p:txBody>
          <a:bodyPr>
            <a:normAutofit fontScale="100000"/>
          </a:bodyPr>
          <a:lstStyle/>
          <a:p>
            <a:pPr algn="l"/>
            <a:r>
              <a:rPr kumimoji="1" lang="ja-JP" altLang="en-US" sz="2500" dirty="0" smtClean="0">
                <a:solidFill>
                  <a:srgbClr val="FF0000"/>
                </a:solidFill>
              </a:rPr>
              <a:t>地域福祉権利擁護事業（日常生活自立支援事業）とは？</a:t>
            </a:r>
            <a:endParaRPr kumimoji="1" lang="ja-JP" altLang="en-US" sz="2500" dirty="0">
              <a:solidFill>
                <a:srgbClr val="FF0000"/>
              </a:solidFill>
            </a:endParaRPr>
          </a:p>
        </p:txBody>
      </p:sp>
      <p:sp>
        <p:nvSpPr>
          <p:cNvPr id="1178" name="コンテンツ プレースホルダー 2"/>
          <p:cNvSpPr>
            <a:spLocks noGrp="1"/>
          </p:cNvSpPr>
          <p:nvPr>
            <p:ph idx="1"/>
          </p:nvPr>
        </p:nvSpPr>
        <p:spPr>
          <a:xfrm>
            <a:off x="676275" y="1771650"/>
            <a:ext cx="8601075" cy="1304925"/>
          </a:xfrm>
        </p:spPr>
        <p:txBody>
          <a:bodyPr>
            <a:normAutofit fontScale="100000" lnSpcReduction="0"/>
          </a:bodyPr>
          <a:lstStyle/>
          <a:p>
            <a:r>
              <a:rPr lang="ja-JP" altLang="en-US" sz="2000" dirty="0" smtClean="0"/>
              <a:t>　</a:t>
            </a:r>
            <a:r>
              <a:rPr lang="ja-JP" altLang="en-US" sz="2000" dirty="0" smtClean="0"/>
              <a:t>認知症</a:t>
            </a:r>
            <a:r>
              <a:rPr lang="ja-JP" altLang="en-US" sz="2000" dirty="0"/>
              <a:t>や</a:t>
            </a:r>
            <a:r>
              <a:rPr lang="ja-JP" altLang="en-US" sz="2000" dirty="0" smtClean="0"/>
              <a:t>知的</a:t>
            </a:r>
            <a:r>
              <a:rPr lang="ja-JP" altLang="en-US" sz="2000" dirty="0" err="1" smtClean="0"/>
              <a:t>障がい</a:t>
            </a:r>
            <a:r>
              <a:rPr lang="ja-JP" altLang="en-US" sz="2000" dirty="0"/>
              <a:t>、</a:t>
            </a:r>
            <a:r>
              <a:rPr lang="ja-JP" altLang="en-US" sz="2000" dirty="0" smtClean="0"/>
              <a:t>精神障がい等</a:t>
            </a:r>
            <a:r>
              <a:rPr lang="ja-JP" altLang="en-US" sz="2000" dirty="0"/>
              <a:t>により、日常生活に不安がある方が、地域で安心して暮らせるように、福祉サービス利用援助を中心として、日常的な金銭管理、書類の預かり等の支援</a:t>
            </a:r>
            <a:r>
              <a:rPr lang="ja-JP" altLang="en-US" sz="2000" dirty="0" smtClean="0"/>
              <a:t>を行う事業です。</a:t>
            </a:r>
            <a:endParaRPr kumimoji="1" lang="ja-JP" altLang="en-US" sz="2000" dirty="0"/>
          </a:p>
        </p:txBody>
      </p:sp>
      <p:sp>
        <p:nvSpPr>
          <p:cNvPr id="1179" name="Slide Number Placeholder 5"/>
          <p:cNvSpPr>
            <a:spLocks noGrp="1"/>
          </p:cNvSpPr>
          <p:nvPr>
            <p:ph type="sldNum" sz="quarter" idx="12"/>
          </p:nvPr>
        </p:nvSpPr>
        <p:spPr/>
        <p:txBody>
          <a:bodyPr/>
          <a:lstStyle/>
          <a:p>
            <a:r>
              <a:rPr lang="en-US" sz="1600" dirty="0">
                <a:solidFill>
                  <a:schemeClr val="tx1"/>
                </a:solidFill>
              </a:rPr>
              <a:t>2</a:t>
            </a:r>
            <a:endParaRPr lang="en-US" sz="1600" dirty="0">
              <a:solidFill>
                <a:schemeClr val="tx1"/>
              </a:solidFill>
            </a:endParaRPr>
          </a:p>
        </p:txBody>
      </p:sp>
    </p:spTree>
    <p:extLst>
      <p:ext uri="{BB962C8B-B14F-4D97-AF65-F5344CB8AC3E}">
        <p14:creationId xmlns:p14="http://schemas.microsoft.com/office/powerpoint/2010/main" val="3328017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85" name="タイトル 1"/>
          <p:cNvSpPr>
            <a:spLocks noGrp="1"/>
          </p:cNvSpPr>
          <p:nvPr>
            <p:ph type="title" idx="0"/>
          </p:nvPr>
        </p:nvSpPr>
        <p:spPr>
          <a:xfrm>
            <a:off x="676275" y="723900"/>
            <a:ext cx="5505450" cy="504825"/>
          </a:xfrm>
        </p:spPr>
        <p:txBody>
          <a:bodyPr>
            <a:normAutofit fontScale="90000"/>
          </a:bodyPr>
          <a:lstStyle/>
          <a:p>
            <a:r>
              <a:rPr kumimoji="1" lang="ja-JP" altLang="en-US" sz="3000" dirty="0" smtClean="0">
                <a:solidFill>
                  <a:srgbClr val="FF0000"/>
                </a:solidFill>
              </a:rPr>
              <a:t>どういった人が利用で</a:t>
            </a:r>
            <a:r>
              <a:rPr lang="ja-JP" altLang="en-US" sz="3000" dirty="0" smtClean="0">
                <a:solidFill>
                  <a:srgbClr val="FF0000"/>
                </a:solidFill>
              </a:rPr>
              <a:t>きる？</a:t>
            </a:r>
            <a:endParaRPr kumimoji="1" lang="ja-JP" altLang="en-US" sz="3000" dirty="0">
              <a:solidFill>
                <a:srgbClr val="FF0000"/>
              </a:solidFill>
            </a:endParaRPr>
          </a:p>
        </p:txBody>
      </p:sp>
      <p:sp>
        <p:nvSpPr>
          <p:cNvPr id="1186" name="コンテンツ プレースホルダー 2"/>
          <p:cNvSpPr>
            <a:spLocks noGrp="1"/>
          </p:cNvSpPr>
          <p:nvPr>
            <p:ph idx="1"/>
          </p:nvPr>
        </p:nvSpPr>
        <p:spPr>
          <a:xfrm>
            <a:off x="676275" y="1466850"/>
            <a:ext cx="9344025" cy="5086350"/>
          </a:xfrm>
        </p:spPr>
        <p:txBody>
          <a:bodyPr>
            <a:normAutofit fontScale="100000" lnSpcReduction="10000"/>
          </a:bodyPr>
          <a:lstStyle/>
          <a:p>
            <a:pPr>
              <a:buNone/>
            </a:pPr>
            <a:r>
              <a:rPr lang="ja-JP" altLang="en-US" sz="2000" dirty="0" smtClean="0">
                <a:solidFill>
                  <a:srgbClr val="00B050"/>
                </a:solidFill>
              </a:rPr>
              <a:t>☆　在宅生活をされている認知症高齢者、知的障がい者、精神障が</a:t>
            </a:r>
            <a:r>
              <a:rPr lang="ja-JP" altLang="en-US" sz="2000" dirty="0" smtClean="0">
                <a:solidFill>
                  <a:srgbClr val="00B050"/>
                </a:solidFill>
              </a:rPr>
              <a:t>い者などで日常生活上の判断に不安がある人</a:t>
            </a:r>
            <a:endParaRPr kumimoji="1" lang="en-US" altLang="ja-JP" sz="2000" dirty="0"/>
          </a:p>
          <a:p>
            <a:pPr>
              <a:buNone/>
            </a:pPr>
            <a:r>
              <a:rPr lang="ja-JP" altLang="en-US" sz="2000" dirty="0" smtClean="0">
                <a:solidFill>
                  <a:srgbClr val="00B050"/>
                </a:solidFill>
              </a:rPr>
              <a:t>☆　本事業の契約の内容について、ご理解いただける程度の判断能力を有していると認められる人</a:t>
            </a:r>
            <a:endParaRPr lang="en-US" altLang="ja-JP" sz="2000" dirty="0">
              <a:solidFill>
                <a:srgbClr val="00B050"/>
              </a:solidFill>
            </a:endParaRPr>
          </a:p>
          <a:p>
            <a:pPr>
              <a:buNone/>
            </a:pPr>
            <a:r>
              <a:rPr lang="ja-JP" altLang="en-US" sz="1700" dirty="0" smtClean="0">
                <a:solidFill>
                  <a:schemeClr val="tx1"/>
                </a:solidFill>
              </a:rPr>
              <a:t>　</a:t>
            </a:r>
            <a:r>
              <a:rPr lang="ja-JP" altLang="en-US" sz="1500" dirty="0" smtClean="0">
                <a:solidFill>
                  <a:schemeClr val="tx1"/>
                </a:solidFill>
              </a:rPr>
              <a:t>例えば</a:t>
            </a:r>
            <a:endParaRPr lang="ja-JP" altLang="en-US" sz="1500" dirty="0" smtClean="0">
              <a:solidFill>
                <a:schemeClr val="tx1"/>
              </a:solidFill>
            </a:endParaRPr>
          </a:p>
          <a:p>
            <a:pPr>
              <a:buNone/>
            </a:pPr>
            <a:r>
              <a:rPr lang="ja-JP" altLang="en-US" sz="1500" dirty="0" smtClean="0">
                <a:solidFill>
                  <a:schemeClr val="tx1"/>
                </a:solidFill>
              </a:rPr>
              <a:t>　〇　福祉サービスを受けたいけれど誰に相談したらいいのかわからない。</a:t>
            </a:r>
            <a:endParaRPr lang="ja-JP" altLang="en-US" sz="1500" dirty="0" smtClean="0">
              <a:solidFill>
                <a:schemeClr val="tx1"/>
              </a:solidFill>
            </a:endParaRPr>
          </a:p>
          <a:p>
            <a:pPr>
              <a:buNone/>
            </a:pPr>
            <a:r>
              <a:rPr lang="ja-JP" altLang="en-US" sz="1500" dirty="0" smtClean="0">
                <a:solidFill>
                  <a:schemeClr val="tx1"/>
                </a:solidFill>
              </a:rPr>
              <a:t>　</a:t>
            </a:r>
            <a:r>
              <a:rPr lang="ja-JP" altLang="en-US" sz="1500" dirty="0" smtClean="0">
                <a:solidFill>
                  <a:schemeClr val="tx1"/>
                </a:solidFill>
              </a:rPr>
              <a:t>〇　</a:t>
            </a:r>
            <a:r>
              <a:rPr lang="ja-JP" altLang="en-US" sz="1500" dirty="0" smtClean="0">
                <a:solidFill>
                  <a:schemeClr val="tx1"/>
                </a:solidFill>
              </a:rPr>
              <a:t>最近、物忘れが多く通帳や印鑑をどこに置いたかわからない。</a:t>
            </a:r>
            <a:endParaRPr lang="ja-JP" altLang="en-US" sz="1500" dirty="0" smtClean="0">
              <a:solidFill>
                <a:schemeClr val="tx1"/>
              </a:solidFill>
            </a:endParaRPr>
          </a:p>
          <a:p>
            <a:pPr>
              <a:buNone/>
            </a:pPr>
            <a:r>
              <a:rPr lang="ja-JP" altLang="en-US" sz="1500" dirty="0" smtClean="0">
                <a:solidFill>
                  <a:schemeClr val="tx1"/>
                </a:solidFill>
              </a:rPr>
              <a:t>　</a:t>
            </a:r>
            <a:r>
              <a:rPr lang="ja-JP" altLang="en-US" sz="1500" dirty="0" smtClean="0">
                <a:solidFill>
                  <a:schemeClr val="tx1"/>
                </a:solidFill>
              </a:rPr>
              <a:t>〇　年金や生活保護費など生活費のやりくりがうまくできない。</a:t>
            </a:r>
            <a:endParaRPr lang="ja-JP" altLang="en-US" sz="1500" dirty="0" smtClean="0">
              <a:solidFill>
                <a:schemeClr val="tx1"/>
              </a:solidFill>
            </a:endParaRPr>
          </a:p>
          <a:p>
            <a:pPr>
              <a:buNone/>
            </a:pPr>
            <a:r>
              <a:rPr lang="ja-JP" altLang="en-US" sz="1500" dirty="0" smtClean="0">
                <a:solidFill>
                  <a:schemeClr val="tx1"/>
                </a:solidFill>
              </a:rPr>
              <a:t>　</a:t>
            </a:r>
            <a:r>
              <a:rPr lang="ja-JP" altLang="en-US" sz="1500" dirty="0" smtClean="0">
                <a:solidFill>
                  <a:schemeClr val="tx1"/>
                </a:solidFill>
              </a:rPr>
              <a:t>　</a:t>
            </a:r>
            <a:r>
              <a:rPr lang="ja-JP" altLang="en-US" sz="1500" dirty="0" smtClean="0">
                <a:solidFill>
                  <a:schemeClr val="tx1"/>
                </a:solidFill>
              </a:rPr>
              <a:t>　</a:t>
            </a:r>
            <a:r>
              <a:rPr lang="ja-JP" altLang="en-US" sz="1500" dirty="0" smtClean="0">
                <a:solidFill>
                  <a:schemeClr val="tx1"/>
                </a:solidFill>
              </a:rPr>
              <a:t>お金の管理が心配。</a:t>
            </a:r>
            <a:endParaRPr lang="ja-JP" altLang="en-US" sz="1500" dirty="0" smtClean="0">
              <a:solidFill>
                <a:schemeClr val="tx1"/>
              </a:solidFill>
            </a:endParaRPr>
          </a:p>
          <a:p>
            <a:pPr>
              <a:buNone/>
            </a:pPr>
            <a:r>
              <a:rPr lang="ja-JP" altLang="en-US" sz="1500" dirty="0" smtClean="0">
                <a:solidFill>
                  <a:schemeClr val="tx1"/>
                </a:solidFill>
              </a:rPr>
              <a:t>　</a:t>
            </a:r>
            <a:r>
              <a:rPr lang="ja-JP" altLang="en-US" sz="1500" dirty="0" smtClean="0">
                <a:solidFill>
                  <a:schemeClr val="tx1"/>
                </a:solidFill>
              </a:rPr>
              <a:t>〇　</a:t>
            </a:r>
            <a:r>
              <a:rPr lang="ja-JP" altLang="en-US" sz="1500" dirty="0" smtClean="0">
                <a:solidFill>
                  <a:schemeClr val="tx1"/>
                </a:solidFill>
              </a:rPr>
              <a:t>郵便物</a:t>
            </a:r>
            <a:r>
              <a:rPr lang="ja-JP" altLang="en-US" sz="1500" dirty="0" smtClean="0">
                <a:solidFill>
                  <a:schemeClr val="tx1"/>
                </a:solidFill>
              </a:rPr>
              <a:t>が</a:t>
            </a:r>
            <a:r>
              <a:rPr lang="ja-JP" altLang="en-US" sz="1500" dirty="0" smtClean="0">
                <a:solidFill>
                  <a:schemeClr val="tx1"/>
                </a:solidFill>
              </a:rPr>
              <a:t>送られて</a:t>
            </a:r>
            <a:r>
              <a:rPr lang="ja-JP" altLang="en-US" sz="1500" dirty="0" smtClean="0">
                <a:solidFill>
                  <a:schemeClr val="tx1"/>
                </a:solidFill>
              </a:rPr>
              <a:t>くるが</a:t>
            </a:r>
            <a:r>
              <a:rPr lang="ja-JP" altLang="en-US" sz="1500" dirty="0" smtClean="0">
                <a:solidFill>
                  <a:schemeClr val="tx1"/>
                </a:solidFill>
              </a:rPr>
              <a:t>、</a:t>
            </a:r>
            <a:r>
              <a:rPr lang="ja-JP" altLang="en-US" sz="1500" dirty="0" smtClean="0">
                <a:solidFill>
                  <a:schemeClr val="tx1"/>
                </a:solidFill>
              </a:rPr>
              <a:t>何を</a:t>
            </a:r>
            <a:r>
              <a:rPr lang="ja-JP" altLang="en-US" sz="1500" dirty="0" smtClean="0">
                <a:solidFill>
                  <a:schemeClr val="tx1"/>
                </a:solidFill>
              </a:rPr>
              <a:t>どうしたら</a:t>
            </a:r>
            <a:r>
              <a:rPr lang="ja-JP" altLang="en-US" sz="1500" dirty="0" smtClean="0">
                <a:solidFill>
                  <a:schemeClr val="tx1"/>
                </a:solidFill>
              </a:rPr>
              <a:t>いいのか</a:t>
            </a:r>
            <a:r>
              <a:rPr lang="ja-JP" altLang="en-US" sz="1500" dirty="0" smtClean="0">
                <a:solidFill>
                  <a:schemeClr val="tx1"/>
                </a:solidFill>
              </a:rPr>
              <a:t>わからない。</a:t>
            </a:r>
            <a:endParaRPr lang="ja-JP" altLang="en-US" sz="1500" dirty="0" smtClean="0">
              <a:solidFill>
                <a:schemeClr val="tx1"/>
              </a:solidFill>
            </a:endParaRPr>
          </a:p>
          <a:p>
            <a:pPr>
              <a:buNone/>
            </a:pPr>
            <a:r>
              <a:rPr lang="ja-JP" altLang="en-US" sz="1500" dirty="0" smtClean="0">
                <a:solidFill>
                  <a:schemeClr val="tx1"/>
                </a:solidFill>
              </a:rPr>
              <a:t>　</a:t>
            </a:r>
            <a:r>
              <a:rPr lang="ja-JP" altLang="en-US" sz="1500" dirty="0" smtClean="0">
                <a:solidFill>
                  <a:schemeClr val="tx1"/>
                </a:solidFill>
              </a:rPr>
              <a:t>〇　</a:t>
            </a:r>
            <a:r>
              <a:rPr lang="ja-JP" altLang="en-US" sz="1500" dirty="0" smtClean="0">
                <a:solidFill>
                  <a:schemeClr val="tx1"/>
                </a:solidFill>
              </a:rPr>
              <a:t>訪問</a:t>
            </a:r>
            <a:r>
              <a:rPr lang="ja-JP" altLang="en-US" sz="1500" dirty="0" smtClean="0">
                <a:solidFill>
                  <a:schemeClr val="tx1"/>
                </a:solidFill>
              </a:rPr>
              <a:t>販売</a:t>
            </a:r>
            <a:r>
              <a:rPr lang="ja-JP" altLang="en-US" sz="1500" dirty="0" smtClean="0">
                <a:solidFill>
                  <a:schemeClr val="tx1"/>
                </a:solidFill>
              </a:rPr>
              <a:t>の</a:t>
            </a:r>
            <a:r>
              <a:rPr lang="ja-JP" altLang="en-US" sz="1500" dirty="0" smtClean="0">
                <a:solidFill>
                  <a:schemeClr val="tx1"/>
                </a:solidFill>
              </a:rPr>
              <a:t>人に</a:t>
            </a:r>
            <a:r>
              <a:rPr lang="ja-JP" altLang="en-US" sz="1500" dirty="0" smtClean="0">
                <a:solidFill>
                  <a:schemeClr val="tx1"/>
                </a:solidFill>
              </a:rPr>
              <a:t>勧められて</a:t>
            </a:r>
            <a:r>
              <a:rPr lang="ja-JP" altLang="en-US" sz="1500" dirty="0" smtClean="0">
                <a:solidFill>
                  <a:schemeClr val="tx1"/>
                </a:solidFill>
              </a:rPr>
              <a:t>、</a:t>
            </a:r>
            <a:r>
              <a:rPr lang="ja-JP" altLang="en-US" sz="1500" dirty="0" smtClean="0">
                <a:solidFill>
                  <a:schemeClr val="tx1"/>
                </a:solidFill>
              </a:rPr>
              <a:t>内容</a:t>
            </a:r>
            <a:r>
              <a:rPr lang="ja-JP" altLang="en-US" sz="1500" dirty="0" smtClean="0">
                <a:solidFill>
                  <a:schemeClr val="tx1"/>
                </a:solidFill>
              </a:rPr>
              <a:t>が</a:t>
            </a:r>
            <a:r>
              <a:rPr lang="ja-JP" altLang="en-US" sz="1500" dirty="0" smtClean="0">
                <a:solidFill>
                  <a:schemeClr val="tx1"/>
                </a:solidFill>
              </a:rPr>
              <a:t>わからないのに</a:t>
            </a:r>
            <a:r>
              <a:rPr lang="ja-JP" altLang="en-US" sz="1500" dirty="0" smtClean="0">
                <a:solidFill>
                  <a:schemeClr val="tx1"/>
                </a:solidFill>
              </a:rPr>
              <a:t>契約を</a:t>
            </a:r>
            <a:r>
              <a:rPr lang="ja-JP" altLang="en-US" sz="1500" dirty="0" smtClean="0">
                <a:solidFill>
                  <a:schemeClr val="tx1"/>
                </a:solidFill>
              </a:rPr>
              <a:t>してしまう。等</a:t>
            </a:r>
            <a:endParaRPr lang="ja-JP" altLang="en-US" sz="1500" dirty="0" smtClean="0">
              <a:solidFill>
                <a:schemeClr val="tx1"/>
              </a:solidFill>
            </a:endParaRPr>
          </a:p>
          <a:p>
            <a:pPr>
              <a:buNone/>
            </a:pPr>
            <a:endParaRPr lang="ja-JP" altLang="en-US" sz="1500" dirty="0" smtClean="0">
              <a:solidFill>
                <a:schemeClr val="tx1"/>
              </a:solidFill>
            </a:endParaRPr>
          </a:p>
          <a:p>
            <a:pPr>
              <a:buNone/>
            </a:pPr>
            <a:r>
              <a:rPr lang="ja-JP" altLang="en-US" sz="1700" dirty="0" smtClean="0">
                <a:solidFill>
                  <a:srgbClr val="00B0F0"/>
                </a:solidFill>
              </a:rPr>
              <a:t>※　入院中や施設入所中の方でも、ある程度、事業の契約内容など理解できる方であれば、成年後見制度の申し立て（市町村申し立て含む）を行ない</a:t>
            </a:r>
            <a:r>
              <a:rPr lang="ja-JP" altLang="en-US" sz="1700" dirty="0" smtClean="0">
                <a:solidFill>
                  <a:srgbClr val="00B0F0"/>
                </a:solidFill>
              </a:rPr>
              <a:t>、</a:t>
            </a:r>
            <a:r>
              <a:rPr lang="ja-JP" altLang="en-US" sz="1700" dirty="0" smtClean="0">
                <a:solidFill>
                  <a:srgbClr val="00B0F0"/>
                </a:solidFill>
              </a:rPr>
              <a:t>成年</a:t>
            </a:r>
            <a:r>
              <a:rPr lang="ja-JP" altLang="en-US" sz="1700" dirty="0" smtClean="0">
                <a:solidFill>
                  <a:srgbClr val="00B0F0"/>
                </a:solidFill>
              </a:rPr>
              <a:t>後見人が</a:t>
            </a:r>
            <a:r>
              <a:rPr lang="ja-JP" altLang="en-US" sz="1700" dirty="0" smtClean="0">
                <a:solidFill>
                  <a:srgbClr val="00B0F0"/>
                </a:solidFill>
              </a:rPr>
              <a:t>選任</a:t>
            </a:r>
            <a:r>
              <a:rPr lang="ja-JP" altLang="en-US" sz="1700" dirty="0" smtClean="0">
                <a:solidFill>
                  <a:srgbClr val="00B0F0"/>
                </a:solidFill>
              </a:rPr>
              <a:t>されるまでの間、</a:t>
            </a:r>
            <a:r>
              <a:rPr lang="ja-JP" altLang="en-US" sz="1700" dirty="0" smtClean="0">
                <a:solidFill>
                  <a:srgbClr val="00B0F0"/>
                </a:solidFill>
              </a:rPr>
              <a:t>つなぎ的な</a:t>
            </a:r>
            <a:r>
              <a:rPr lang="ja-JP" altLang="en-US" sz="1700" dirty="0" smtClean="0">
                <a:solidFill>
                  <a:srgbClr val="00B0F0"/>
                </a:solidFill>
              </a:rPr>
              <a:t>利用は可能です。</a:t>
            </a:r>
            <a:r>
              <a:rPr lang="ja-JP" altLang="en-US" sz="1600" dirty="0" smtClean="0">
                <a:solidFill>
                  <a:srgbClr val="00B0F0"/>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r>
              <a:rPr lang="ja-JP" altLang="en-US" sz="1600" dirty="0" smtClean="0">
                <a:solidFill>
                  <a:schemeClr val="tx1"/>
                </a:solidFill>
              </a:rPr>
              <a:t>　</a:t>
            </a:r>
            <a:endParaRPr lang="ja-JP" altLang="en-US" sz="1600" dirty="0" smtClean="0">
              <a:solidFill>
                <a:schemeClr val="tx1"/>
              </a:solidFill>
            </a:endParaRPr>
          </a:p>
          <a:p>
            <a:endParaRPr lang="ja-JP" altLang="en-US" sz="2000" dirty="0" smtClean="0">
              <a:solidFill>
                <a:srgbClr val="00B050"/>
              </a:solidFill>
            </a:endParaRPr>
          </a:p>
          <a:p>
            <a:endParaRPr lang="ja-JP" altLang="en-US" sz="2200" dirty="0" smtClean="0">
              <a:solidFill>
                <a:srgbClr val="00B050"/>
              </a:solidFill>
            </a:endParaRPr>
          </a:p>
        </p:txBody>
      </p:sp>
      <p:sp>
        <p:nvSpPr>
          <p:cNvPr id="1187" name="Slide Number Placeholder 5"/>
          <p:cNvSpPr>
            <a:spLocks noGrp="1"/>
          </p:cNvSpPr>
          <p:nvPr>
            <p:ph type="sldNum" sz="quarter" idx="12"/>
          </p:nvPr>
        </p:nvSpPr>
        <p:spPr/>
        <p:txBody>
          <a:bodyPr/>
          <a:lstStyle/>
          <a:p>
            <a:r>
              <a:rPr lang="ja-JP" altLang="en-US" sz="1600" dirty="0">
                <a:solidFill>
                  <a:schemeClr val="tx1"/>
                </a:solidFill>
              </a:rPr>
              <a:t>3</a:t>
            </a:r>
            <a:endParaRPr lang="en-US" sz="1600" dirty="0">
              <a:solidFill>
                <a:schemeClr val="tx1"/>
              </a:solidFill>
            </a:endParaRPr>
          </a:p>
        </p:txBody>
      </p:sp>
    </p:spTree>
    <p:extLst>
      <p:ext uri="{BB962C8B-B14F-4D97-AF65-F5344CB8AC3E}">
        <p14:creationId xmlns:p14="http://schemas.microsoft.com/office/powerpoint/2010/main" val="147107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3" name="タイトル 1"/>
          <p:cNvSpPr>
            <a:spLocks noGrp="1"/>
          </p:cNvSpPr>
          <p:nvPr>
            <p:ph type="title" idx="0"/>
          </p:nvPr>
        </p:nvSpPr>
        <p:spPr>
          <a:xfrm>
            <a:off x="676275" y="800100"/>
            <a:ext cx="6457950" cy="561975"/>
          </a:xfrm>
        </p:spPr>
        <p:txBody>
          <a:bodyPr>
            <a:normAutofit fontScale="100000"/>
          </a:bodyPr>
          <a:lstStyle/>
          <a:p>
            <a:r>
              <a:rPr kumimoji="1" lang="ja-JP" altLang="en-US" sz="2700" dirty="0" smtClean="0">
                <a:solidFill>
                  <a:srgbClr val="FF0000"/>
                </a:solidFill>
              </a:rPr>
              <a:t>どういった支援をしてもらえるの？ー①</a:t>
            </a:r>
            <a:endParaRPr kumimoji="1" lang="ja-JP" altLang="en-US" sz="2700" dirty="0">
              <a:solidFill>
                <a:srgbClr val="FF0000"/>
              </a:solidFill>
            </a:endParaRPr>
          </a:p>
        </p:txBody>
      </p:sp>
      <p:sp>
        <p:nvSpPr>
          <p:cNvPr id="1194" name="コンテンツ プレースホルダー 2"/>
          <p:cNvSpPr>
            <a:spLocks noGrp="1"/>
          </p:cNvSpPr>
          <p:nvPr>
            <p:ph idx="1"/>
          </p:nvPr>
        </p:nvSpPr>
        <p:spPr>
          <a:xfrm>
            <a:off x="676275" y="1590675"/>
            <a:ext cx="9477375" cy="4486275"/>
          </a:xfrm>
        </p:spPr>
        <p:txBody>
          <a:bodyPr>
            <a:normAutofit fontScale="100000" lnSpcReduction="0"/>
          </a:bodyPr>
          <a:lstStyle/>
          <a:p>
            <a:pPr>
              <a:buNone/>
            </a:pPr>
            <a:r>
              <a:rPr lang="ja-JP" altLang="en-US" sz="2000" dirty="0" smtClean="0">
                <a:solidFill>
                  <a:srgbClr val="00B0F0"/>
                </a:solidFill>
              </a:rPr>
              <a:t>１、福祉サービスの利用援助</a:t>
            </a:r>
            <a:endParaRPr lang="ja-JP" altLang="en-US" sz="2000" dirty="0" smtClean="0">
              <a:solidFill>
                <a:srgbClr val="00B0F0"/>
              </a:solidFill>
            </a:endParaRPr>
          </a:p>
          <a:p>
            <a:pPr>
              <a:buNone/>
            </a:pPr>
            <a:r>
              <a:rPr lang="ja-JP" altLang="en-US" sz="1800" dirty="0" smtClean="0"/>
              <a:t>　</a:t>
            </a:r>
            <a:r>
              <a:rPr lang="ja-JP" altLang="en-US" sz="1700" dirty="0" smtClean="0"/>
              <a:t>①　福祉サービス利用についての情報提供や助言</a:t>
            </a:r>
            <a:endParaRPr lang="en-US" altLang="ja-JP" sz="1700" dirty="0" smtClean="0"/>
          </a:p>
          <a:p>
            <a:pPr>
              <a:buNone/>
            </a:pPr>
            <a:r>
              <a:rPr lang="ja-JP" altLang="en-US" sz="1700" dirty="0" smtClean="0"/>
              <a:t>　②　福祉サービスの利用又は利用をやめるために必要な手続き</a:t>
            </a:r>
            <a:endParaRPr lang="ja-JP" altLang="en-US" sz="1700" dirty="0" smtClean="0"/>
          </a:p>
          <a:p>
            <a:pPr>
              <a:buNone/>
            </a:pPr>
            <a:r>
              <a:rPr kumimoji="1" lang="ja-JP" altLang="en-US" sz="1700" dirty="0" smtClean="0"/>
              <a:t>　③　福祉サービスの利用料を支払う手続き</a:t>
            </a:r>
            <a:endParaRPr kumimoji="1" lang="ja-JP" altLang="en-US" sz="1700" dirty="0" smtClean="0"/>
          </a:p>
          <a:p>
            <a:pPr>
              <a:buNone/>
            </a:pPr>
            <a:r>
              <a:rPr kumimoji="1" lang="ja-JP" altLang="en-US" sz="1700" dirty="0" smtClean="0"/>
              <a:t>　④　福祉サービスについての苦情解決制度を利用する手続き</a:t>
            </a:r>
            <a:endParaRPr lang="ja-JP" altLang="en-US" sz="1700" dirty="0" smtClean="0"/>
          </a:p>
          <a:p>
            <a:pPr>
              <a:buNone/>
            </a:pPr>
            <a:r>
              <a:rPr kumimoji="1" lang="ja-JP" altLang="en-US" sz="1700" dirty="0" smtClean="0"/>
              <a:t>　</a:t>
            </a:r>
            <a:endParaRPr lang="ja-JP" altLang="en-US" sz="1000" dirty="0" smtClean="0">
              <a:solidFill>
                <a:srgbClr val="00B0F0"/>
              </a:solidFill>
            </a:endParaRPr>
          </a:p>
          <a:p>
            <a:pPr>
              <a:buNone/>
            </a:pPr>
            <a:r>
              <a:rPr lang="ja-JP" altLang="en-US" sz="2000" dirty="0" smtClean="0">
                <a:solidFill>
                  <a:srgbClr val="00B0F0"/>
                </a:solidFill>
              </a:rPr>
              <a:t>２、日常生活に必要な事務手続き</a:t>
            </a:r>
            <a:endParaRPr lang="ja-JP" altLang="en-US" sz="2000" dirty="0" smtClean="0">
              <a:solidFill>
                <a:srgbClr val="00B0F0"/>
              </a:solidFill>
            </a:endParaRPr>
          </a:p>
          <a:p>
            <a:pPr>
              <a:buNone/>
            </a:pPr>
            <a:r>
              <a:rPr lang="ja-JP" altLang="en-US" sz="1800" dirty="0" smtClean="0">
                <a:solidFill>
                  <a:schemeClr val="tx1"/>
                </a:solidFill>
              </a:rPr>
              <a:t>　</a:t>
            </a:r>
            <a:r>
              <a:rPr lang="ja-JP" altLang="en-US" sz="1700" dirty="0" smtClean="0">
                <a:solidFill>
                  <a:schemeClr val="tx1"/>
                </a:solidFill>
              </a:rPr>
              <a:t>①</a:t>
            </a:r>
            <a:r>
              <a:rPr lang="ja-JP" altLang="en-US" sz="1700" dirty="0" smtClean="0">
                <a:solidFill>
                  <a:schemeClr val="tx1"/>
                </a:solidFill>
              </a:rPr>
              <a:t>　</a:t>
            </a:r>
            <a:r>
              <a:rPr lang="ja-JP" altLang="en-US" sz="1700" dirty="0" smtClean="0">
                <a:solidFill>
                  <a:schemeClr val="tx1"/>
                </a:solidFill>
              </a:rPr>
              <a:t>住宅</a:t>
            </a:r>
            <a:r>
              <a:rPr lang="ja-JP" altLang="en-US" sz="1700" dirty="0" smtClean="0">
                <a:solidFill>
                  <a:schemeClr val="tx1"/>
                </a:solidFill>
              </a:rPr>
              <a:t>改造</a:t>
            </a:r>
            <a:r>
              <a:rPr lang="ja-JP" altLang="en-US" sz="1700" dirty="0" smtClean="0">
                <a:solidFill>
                  <a:schemeClr val="tx1"/>
                </a:solidFill>
              </a:rPr>
              <a:t>や</a:t>
            </a:r>
            <a:r>
              <a:rPr lang="ja-JP" altLang="en-US" sz="1700" dirty="0" smtClean="0">
                <a:solidFill>
                  <a:schemeClr val="tx1"/>
                </a:solidFill>
              </a:rPr>
              <a:t>居住家屋の賃借に関する情報提供、相談</a:t>
            </a:r>
            <a:endParaRPr lang="ja-JP" altLang="en-US" sz="1700" dirty="0" smtClean="0">
              <a:solidFill>
                <a:schemeClr val="tx1"/>
              </a:solidFill>
            </a:endParaRPr>
          </a:p>
          <a:p>
            <a:pPr>
              <a:buNone/>
            </a:pPr>
            <a:r>
              <a:rPr lang="ja-JP" altLang="en-US" sz="1700" dirty="0" smtClean="0">
                <a:solidFill>
                  <a:schemeClr val="tx1"/>
                </a:solidFill>
              </a:rPr>
              <a:t>　</a:t>
            </a:r>
            <a:r>
              <a:rPr lang="ja-JP" altLang="en-US" sz="1700" dirty="0" smtClean="0">
                <a:solidFill>
                  <a:schemeClr val="tx1"/>
                </a:solidFill>
              </a:rPr>
              <a:t>②</a:t>
            </a:r>
            <a:r>
              <a:rPr lang="ja-JP" altLang="en-US" sz="1700" dirty="0" smtClean="0">
                <a:solidFill>
                  <a:schemeClr val="tx1"/>
                </a:solidFill>
              </a:rPr>
              <a:t>　役所への届出などに関する行政手続き</a:t>
            </a:r>
            <a:endParaRPr lang="ja-JP" altLang="en-US" sz="1700" dirty="0" smtClean="0">
              <a:solidFill>
                <a:schemeClr val="tx1"/>
              </a:solidFill>
            </a:endParaRPr>
          </a:p>
          <a:p>
            <a:pPr>
              <a:buNone/>
            </a:pPr>
            <a:r>
              <a:rPr lang="ja-JP" altLang="en-US" sz="1700" dirty="0" smtClean="0">
                <a:solidFill>
                  <a:schemeClr val="tx1"/>
                </a:solidFill>
              </a:rPr>
              <a:t>　</a:t>
            </a:r>
            <a:r>
              <a:rPr lang="ja-JP" altLang="en-US" sz="1700" dirty="0" smtClean="0">
                <a:solidFill>
                  <a:schemeClr val="tx1"/>
                </a:solidFill>
              </a:rPr>
              <a:t>③</a:t>
            </a:r>
            <a:r>
              <a:rPr lang="ja-JP" altLang="en-US" sz="1700" dirty="0" smtClean="0">
                <a:solidFill>
                  <a:schemeClr val="tx1"/>
                </a:solidFill>
              </a:rPr>
              <a:t>　</a:t>
            </a:r>
            <a:r>
              <a:rPr lang="ja-JP" altLang="en-US" sz="1700" dirty="0" smtClean="0">
                <a:solidFill>
                  <a:schemeClr val="tx1"/>
                </a:solidFill>
              </a:rPr>
              <a:t>商品</a:t>
            </a:r>
            <a:r>
              <a:rPr lang="ja-JP" altLang="en-US" sz="1700" dirty="0" smtClean="0">
                <a:solidFill>
                  <a:schemeClr val="tx1"/>
                </a:solidFill>
              </a:rPr>
              <a:t>購入</a:t>
            </a:r>
            <a:r>
              <a:rPr lang="ja-JP" altLang="en-US" sz="1700" dirty="0" smtClean="0">
                <a:solidFill>
                  <a:schemeClr val="tx1"/>
                </a:solidFill>
              </a:rPr>
              <a:t>に</a:t>
            </a:r>
            <a:r>
              <a:rPr lang="ja-JP" altLang="en-US" sz="1700" dirty="0" smtClean="0">
                <a:solidFill>
                  <a:schemeClr val="tx1"/>
                </a:solidFill>
              </a:rPr>
              <a:t>関する</a:t>
            </a:r>
            <a:r>
              <a:rPr lang="ja-JP" altLang="en-US" sz="1700" dirty="0" smtClean="0">
                <a:solidFill>
                  <a:schemeClr val="tx1"/>
                </a:solidFill>
              </a:rPr>
              <a:t>簡易</a:t>
            </a:r>
            <a:r>
              <a:rPr lang="ja-JP" altLang="en-US" sz="1700" dirty="0" smtClean="0">
                <a:solidFill>
                  <a:schemeClr val="tx1"/>
                </a:solidFill>
              </a:rPr>
              <a:t>な</a:t>
            </a:r>
            <a:r>
              <a:rPr lang="ja-JP" altLang="en-US" sz="1700" dirty="0" smtClean="0">
                <a:solidFill>
                  <a:schemeClr val="tx1"/>
                </a:solidFill>
              </a:rPr>
              <a:t>苦情</a:t>
            </a:r>
            <a:r>
              <a:rPr lang="ja-JP" altLang="en-US" sz="1700" dirty="0" smtClean="0">
                <a:solidFill>
                  <a:schemeClr val="tx1"/>
                </a:solidFill>
              </a:rPr>
              <a:t>処理</a:t>
            </a:r>
            <a:r>
              <a:rPr lang="ja-JP" altLang="en-US" sz="1700" dirty="0" smtClean="0">
                <a:solidFill>
                  <a:schemeClr val="tx1"/>
                </a:solidFill>
              </a:rPr>
              <a:t>制度</a:t>
            </a:r>
            <a:r>
              <a:rPr lang="ja-JP" altLang="en-US" sz="1700" dirty="0" smtClean="0">
                <a:solidFill>
                  <a:schemeClr val="tx1"/>
                </a:solidFill>
              </a:rPr>
              <a:t>（</a:t>
            </a:r>
            <a:r>
              <a:rPr lang="ja-JP" altLang="en-US" sz="1700" dirty="0" smtClean="0">
                <a:solidFill>
                  <a:schemeClr val="tx1"/>
                </a:solidFill>
              </a:rPr>
              <a:t>クーリング</a:t>
            </a:r>
            <a:r>
              <a:rPr lang="ja-JP" altLang="en-US" sz="1700" dirty="0" smtClean="0">
                <a:solidFill>
                  <a:schemeClr val="tx1"/>
                </a:solidFill>
              </a:rPr>
              <a:t>・</a:t>
            </a:r>
            <a:r>
              <a:rPr lang="ja-JP" altLang="en-US" sz="1700" dirty="0" smtClean="0">
                <a:solidFill>
                  <a:schemeClr val="tx1"/>
                </a:solidFill>
              </a:rPr>
              <a:t>オフ制度など）の利用手続き</a:t>
            </a:r>
            <a:endParaRPr lang="ja-JP" altLang="en-US" sz="1700" dirty="0" smtClean="0">
              <a:solidFill>
                <a:schemeClr val="tx1"/>
              </a:solidFill>
            </a:endParaRPr>
          </a:p>
          <a:p>
            <a:pPr>
              <a:buNone/>
            </a:pPr>
            <a:endParaRPr lang="ja-JP" altLang="en-US" sz="2200" dirty="0" smtClean="0"/>
          </a:p>
          <a:p>
            <a:pPr>
              <a:buNone/>
            </a:pPr>
            <a:endParaRPr lang="en-US" altLang="ja-JP" sz="1900" dirty="0" smtClean="0">
              <a:solidFill>
                <a:srgbClr val="FF0000"/>
              </a:solidFill>
            </a:endParaRPr>
          </a:p>
          <a:p>
            <a:pPr algn="ctr">
              <a:buNone/>
            </a:pPr>
            <a:endParaRPr lang="en-US" altLang="ja-JP" sz="1900" dirty="0" smtClean="0">
              <a:solidFill>
                <a:srgbClr val="FF0000"/>
              </a:solidFill>
            </a:endParaRPr>
          </a:p>
          <a:p>
            <a:pPr>
              <a:buNone/>
            </a:pPr>
            <a:endParaRPr lang="en-US" altLang="ja-JP" dirty="0" smtClean="0">
              <a:solidFill>
                <a:srgbClr val="FF0000"/>
              </a:solidFill>
            </a:endParaRPr>
          </a:p>
          <a:p>
            <a:pPr>
              <a:buNone/>
            </a:pPr>
            <a:endParaRPr kumimoji="1" lang="ja-JP" altLang="en-US" dirty="0">
              <a:solidFill>
                <a:srgbClr val="FF0000"/>
              </a:solidFill>
            </a:endParaRPr>
          </a:p>
        </p:txBody>
      </p:sp>
      <p:sp>
        <p:nvSpPr>
          <p:cNvPr id="1195" name="Slide Number Placeholder 5"/>
          <p:cNvSpPr>
            <a:spLocks noGrp="1"/>
          </p:cNvSpPr>
          <p:nvPr>
            <p:ph type="sldNum" sz="quarter" idx="12"/>
          </p:nvPr>
        </p:nvSpPr>
        <p:spPr/>
        <p:txBody>
          <a:bodyPr/>
          <a:lstStyle/>
          <a:p>
            <a:r>
              <a:rPr lang="ja-JP" altLang="en-US" sz="1600" dirty="0">
                <a:solidFill>
                  <a:schemeClr val="tx1"/>
                </a:solidFill>
              </a:rPr>
              <a:t>4</a:t>
            </a:r>
            <a:endParaRPr lang="en-US" sz="1600" dirty="0">
              <a:solidFill>
                <a:schemeClr val="tx1"/>
              </a:solidFill>
            </a:endParaRPr>
          </a:p>
        </p:txBody>
      </p:sp>
    </p:spTree>
    <p:extLst>
      <p:ext uri="{BB962C8B-B14F-4D97-AF65-F5344CB8AC3E}">
        <p14:creationId xmlns:p14="http://schemas.microsoft.com/office/powerpoint/2010/main" val="1122230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01" name="タイトル 78"/>
          <p:cNvSpPr>
            <a:spLocks noGrp="1"/>
          </p:cNvSpPr>
          <p:nvPr/>
        </p:nvSpPr>
        <p:spPr>
          <a:xfrm>
            <a:off x="676275" y="714375"/>
            <a:ext cx="7181850" cy="561975"/>
          </a:xfrm>
          <a:prstGeom prst="rect">
            <a:avLst/>
          </a:prstGeom>
        </p:spPr>
        <p:txBody>
          <a:bodyPr>
            <a:normAutofit fontScale="100000" lnSpcReduction="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700" dirty="0" smtClean="0">
                <a:solidFill>
                  <a:srgbClr val="FF0000"/>
                </a:solidFill>
              </a:rPr>
              <a:t>どういった支援をしてもらえるの？</a:t>
            </a:r>
            <a:r>
              <a:rPr kumimoji="1" lang="ja-JP" altLang="en-US" sz="2700" dirty="0" smtClean="0">
                <a:solidFill>
                  <a:srgbClr val="FF0000"/>
                </a:solidFill>
              </a:rPr>
              <a:t>ー②</a:t>
            </a:r>
            <a:endParaRPr kumimoji="1" lang="ja-JP" altLang="en-US" sz="2700" dirty="0">
              <a:solidFill>
                <a:srgbClr val="FF0000"/>
              </a:solidFill>
            </a:endParaRPr>
          </a:p>
        </p:txBody>
      </p:sp>
      <p:sp>
        <p:nvSpPr>
          <p:cNvPr id="1202" name="コンテンツ プレースホルダー 79"/>
          <p:cNvSpPr>
            <a:spLocks noGrp="1"/>
          </p:cNvSpPr>
          <p:nvPr>
            <p:ph idx="1"/>
          </p:nvPr>
        </p:nvSpPr>
        <p:spPr>
          <a:xfrm>
            <a:off x="680357" y="1543678"/>
            <a:ext cx="9692472" cy="4982308"/>
          </a:xfrm>
        </p:spPr>
        <p:txBody>
          <a:bodyPr>
            <a:normAutofit fontScale="100000" lnSpcReduction="0"/>
          </a:bodyPr>
          <a:lstStyle/>
          <a:p>
            <a:pPr>
              <a:buNone/>
            </a:pPr>
            <a:r>
              <a:rPr lang="ja-JP" altLang="en-US" sz="2200" dirty="0" smtClean="0">
                <a:solidFill>
                  <a:srgbClr val="00B0F0"/>
                </a:solidFill>
              </a:rPr>
              <a:t>３、日常的金銭管理サービス</a:t>
            </a:r>
            <a:endParaRPr lang="en-US" altLang="ja-JP" sz="2200" dirty="0" smtClean="0">
              <a:solidFill>
                <a:srgbClr val="00B0F0"/>
              </a:solidFill>
            </a:endParaRPr>
          </a:p>
          <a:p>
            <a:pPr>
              <a:buFont typeface="Wingdings"/>
              <a:buNone/>
            </a:pPr>
            <a:r>
              <a:rPr lang="ja-JP" altLang="en-US" sz="1700" dirty="0" smtClean="0"/>
              <a:t>　①</a:t>
            </a:r>
            <a:r>
              <a:rPr kumimoji="1" lang="ja-JP" altLang="en-US" sz="1700" dirty="0" smtClean="0"/>
              <a:t>　年金及び福祉手当の受領に必要な手続き</a:t>
            </a:r>
            <a:endParaRPr lang="en-US" altLang="ja-JP" sz="1700" dirty="0" smtClean="0">
              <a:solidFill>
                <a:srgbClr val="FF0000"/>
              </a:solidFill>
            </a:endParaRPr>
          </a:p>
          <a:p>
            <a:pPr>
              <a:buFont typeface="Wingdings"/>
              <a:buNone/>
            </a:pPr>
            <a:r>
              <a:rPr kumimoji="1" lang="ja-JP" altLang="en-US" sz="1700" dirty="0" smtClean="0"/>
              <a:t>　②</a:t>
            </a:r>
            <a:r>
              <a:rPr kumimoji="1" lang="ja-JP" altLang="en-US" sz="1700" dirty="0" smtClean="0"/>
              <a:t>　</a:t>
            </a:r>
            <a:r>
              <a:rPr kumimoji="1" lang="ja-JP" altLang="en-US" sz="1700" dirty="0" smtClean="0"/>
              <a:t>医療費を</a:t>
            </a:r>
            <a:r>
              <a:rPr kumimoji="1" lang="ja-JP" altLang="en-US" sz="1700" dirty="0" smtClean="0"/>
              <a:t>支払う手続き</a:t>
            </a:r>
            <a:endParaRPr kumimoji="1" lang="ja-JP" altLang="en-US" sz="1700" dirty="0" smtClean="0"/>
          </a:p>
          <a:p>
            <a:pPr>
              <a:buFont typeface="Wingdings"/>
              <a:buNone/>
            </a:pPr>
            <a:r>
              <a:rPr kumimoji="1" lang="ja-JP" altLang="en-US" sz="1700" dirty="0" smtClean="0"/>
              <a:t>　③　税金や社会保険料、公共料金等を支払う手続き</a:t>
            </a:r>
            <a:endParaRPr kumimoji="1" lang="ja-JP" altLang="en-US" sz="1700" dirty="0" smtClean="0"/>
          </a:p>
          <a:p>
            <a:pPr>
              <a:buFont typeface="Wingdings"/>
              <a:buNone/>
            </a:pPr>
            <a:r>
              <a:rPr kumimoji="1" lang="ja-JP" altLang="en-US" sz="1700" dirty="0" smtClean="0"/>
              <a:t>　④</a:t>
            </a:r>
            <a:r>
              <a:rPr kumimoji="1" lang="ja-JP" altLang="en-US" sz="1700" dirty="0" smtClean="0"/>
              <a:t>　</a:t>
            </a:r>
            <a:r>
              <a:rPr kumimoji="1" lang="ja-JP" altLang="en-US" sz="1700" dirty="0" smtClean="0"/>
              <a:t>日用品等の代金を支払う手続き</a:t>
            </a:r>
            <a:endParaRPr kumimoji="1" lang="ja-JP" altLang="en-US" sz="1700" dirty="0" smtClean="0"/>
          </a:p>
          <a:p>
            <a:pPr>
              <a:buFont typeface="Wingdings"/>
              <a:buNone/>
            </a:pPr>
            <a:r>
              <a:rPr kumimoji="1" lang="ja-JP" altLang="en-US" sz="1700" dirty="0" smtClean="0"/>
              <a:t>　⑤　上記の支払いに伴う</a:t>
            </a:r>
            <a:r>
              <a:rPr lang="ja-JP" altLang="en-US" sz="1700" dirty="0" smtClean="0"/>
              <a:t>預貯金の払い戻し、または預け入れの手続き</a:t>
            </a:r>
            <a:endParaRPr kumimoji="1" lang="ja-JP" altLang="en-US" sz="1700" dirty="0" smtClean="0"/>
          </a:p>
          <a:p>
            <a:pPr>
              <a:buFont typeface="Wingdings"/>
              <a:buNone/>
            </a:pPr>
            <a:endParaRPr lang="ja-JP" altLang="en-US" sz="1700" dirty="0" smtClean="0"/>
          </a:p>
          <a:p>
            <a:pPr>
              <a:buFont typeface="Wingdings"/>
              <a:buNone/>
            </a:pPr>
            <a:r>
              <a:rPr lang="ja-JP" altLang="en-US" sz="2200" dirty="0" smtClean="0">
                <a:solidFill>
                  <a:srgbClr val="00B0F0"/>
                </a:solidFill>
              </a:rPr>
              <a:t>４、書類等の預かりサービス</a:t>
            </a:r>
            <a:endParaRPr lang="ja-JP" altLang="en-US" sz="2200" dirty="0" smtClean="0">
              <a:solidFill>
                <a:srgbClr val="00B0F0"/>
              </a:solidFill>
            </a:endParaRPr>
          </a:p>
          <a:p>
            <a:pPr>
              <a:buFont typeface="Wingdings"/>
              <a:buNone/>
            </a:pPr>
            <a:r>
              <a:rPr lang="ja-JP" altLang="en-US" sz="2200" dirty="0" smtClean="0"/>
              <a:t>　　</a:t>
            </a:r>
            <a:r>
              <a:rPr lang="ja-JP" altLang="en-US" sz="1700" dirty="0" smtClean="0"/>
              <a:t>　年金証書、預貯金の通帳、証書</a:t>
            </a:r>
            <a:r>
              <a:rPr lang="ja-JP" altLang="en-US" sz="1700" dirty="0" smtClean="0"/>
              <a:t>（保険証書、不動産権利証書、契約書等）</a:t>
            </a:r>
            <a:r>
              <a:rPr lang="ja-JP" altLang="en-US" sz="1700" dirty="0" smtClean="0"/>
              <a:t>、</a:t>
            </a:r>
            <a:endParaRPr sz="1700"/>
          </a:p>
          <a:p>
            <a:pPr>
              <a:buFont typeface="Wingdings"/>
              <a:buNone/>
            </a:pPr>
            <a:r>
              <a:rPr lang="ja-JP" altLang="en-US" sz="1700" dirty="0" smtClean="0"/>
              <a:t>　</a:t>
            </a:r>
            <a:r>
              <a:rPr lang="ja-JP" altLang="en-US" sz="1700" dirty="0" smtClean="0"/>
              <a:t>　</a:t>
            </a:r>
            <a:r>
              <a:rPr lang="ja-JP" altLang="en-US" sz="1700" dirty="0" smtClean="0"/>
              <a:t>実印、</a:t>
            </a:r>
            <a:r>
              <a:rPr lang="ja-JP" altLang="en-US" sz="1700" dirty="0" smtClean="0"/>
              <a:t>銀行印、クレジットカード等</a:t>
            </a:r>
            <a:endParaRPr lang="ja-JP" altLang="en-US" sz="1700" dirty="0" smtClean="0"/>
          </a:p>
          <a:p>
            <a:pPr>
              <a:buFont typeface="Wingdings"/>
              <a:buNone/>
            </a:pPr>
            <a:r>
              <a:rPr kumimoji="1" lang="ja-JP" altLang="en-US" sz="2200" dirty="0" smtClean="0"/>
              <a:t>　</a:t>
            </a:r>
            <a:r>
              <a:rPr kumimoji="1" lang="ja-JP" altLang="en-US" sz="1700" dirty="0" smtClean="0"/>
              <a:t>（但し、宝石・書画・骨董品・貴金属類や株券・証券などを預かることはできま</a:t>
            </a:r>
            <a:r>
              <a:rPr kumimoji="1" lang="ja-JP" altLang="en-US" sz="1700" dirty="0" smtClean="0"/>
              <a:t>せん。）</a:t>
            </a:r>
            <a:endParaRPr kumimoji="1" lang="ja-JP" altLang="en-US" sz="1700" dirty="0" smtClean="0"/>
          </a:p>
          <a:p>
            <a:endParaRPr lang="en-US" altLang="ja-JP" sz="1900" dirty="0" smtClean="0">
              <a:solidFill>
                <a:srgbClr val="FF0000"/>
              </a:solidFill>
            </a:endParaRPr>
          </a:p>
          <a:p>
            <a:pPr algn="ctr"/>
            <a:endParaRPr lang="en-US" altLang="ja-JP" sz="1900" dirty="0" smtClean="0">
              <a:solidFill>
                <a:srgbClr val="FF0000"/>
              </a:solidFill>
            </a:endParaRPr>
          </a:p>
          <a:p>
            <a:endParaRPr lang="en-US" altLang="ja-JP" dirty="0" smtClean="0">
              <a:solidFill>
                <a:srgbClr val="FF0000"/>
              </a:solidFill>
            </a:endParaRPr>
          </a:p>
          <a:p>
            <a:endParaRPr kumimoji="1" lang="ja-JP" altLang="en-US" dirty="0">
              <a:solidFill>
                <a:srgbClr val="FF0000"/>
              </a:solidFill>
            </a:endParaRPr>
          </a:p>
        </p:txBody>
      </p:sp>
      <p:sp>
        <p:nvSpPr>
          <p:cNvPr id="1203" name="Slide Number Placeholder 5"/>
          <p:cNvSpPr>
            <a:spLocks noGrp="1"/>
          </p:cNvSpPr>
          <p:nvPr>
            <p:ph type="sldNum" sz="quarter" idx="12"/>
          </p:nvPr>
        </p:nvSpPr>
        <p:spPr/>
        <p:txBody>
          <a:bodyPr/>
          <a:lstStyle/>
          <a:p>
            <a:r>
              <a:rPr lang="ja-JP" altLang="en-US" sz="1600" dirty="0">
                <a:solidFill>
                  <a:schemeClr val="tx1"/>
                </a:solidFill>
              </a:rPr>
              <a:t>5</a:t>
            </a:r>
            <a:endParaRPr lang="ja-JP" altLang="en-US" sz="1600" dirty="0">
              <a:solidFill>
                <a:schemeClr val="tx1"/>
              </a:solidFill>
            </a:endParaRP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5" name="タイトル 1"/>
          <p:cNvSpPr>
            <a:spLocks noGrp="1"/>
          </p:cNvSpPr>
          <p:nvPr>
            <p:ph type="title" idx="0"/>
          </p:nvPr>
        </p:nvSpPr>
        <p:spPr>
          <a:xfrm>
            <a:off x="676275" y="1476375"/>
            <a:ext cx="3114675" cy="523875"/>
          </a:xfrm>
        </p:spPr>
        <p:txBody>
          <a:bodyPr>
            <a:normAutofit fontScale="100000"/>
          </a:bodyPr>
          <a:lstStyle/>
          <a:p>
            <a:r>
              <a:rPr kumimoji="1" lang="ja-JP" altLang="en-US" sz="2400" dirty="0" smtClean="0">
                <a:solidFill>
                  <a:srgbClr val="00B0F0"/>
                </a:solidFill>
              </a:rPr>
              <a:t>利用までの流れ－①</a:t>
            </a:r>
            <a:endParaRPr kumimoji="1" lang="ja-JP" altLang="en-US" sz="2400" dirty="0">
              <a:solidFill>
                <a:srgbClr val="00B0F0"/>
              </a:solidFill>
            </a:endParaRPr>
          </a:p>
        </p:txBody>
      </p:sp>
      <p:sp>
        <p:nvSpPr>
          <p:cNvPr id="1206" name="コンテンツ プレースホルダー 2"/>
          <p:cNvSpPr>
            <a:spLocks noGrp="1"/>
          </p:cNvSpPr>
          <p:nvPr>
            <p:ph idx="1"/>
          </p:nvPr>
        </p:nvSpPr>
        <p:spPr>
          <a:xfrm>
            <a:off x="676275" y="2162175"/>
            <a:ext cx="9191625" cy="3914775"/>
          </a:xfrm>
        </p:spPr>
        <p:txBody>
          <a:bodyPr>
            <a:normAutofit fontScale="100000" lnSpcReduction="0"/>
          </a:bodyPr>
          <a:lstStyle/>
          <a:p>
            <a:r>
              <a:rPr kumimoji="1" lang="ja-JP" altLang="en-US" sz="2200" dirty="0" smtClean="0">
                <a:solidFill>
                  <a:srgbClr val="00B050"/>
                </a:solidFill>
              </a:rPr>
              <a:t>①　相談受付</a:t>
            </a:r>
            <a:endParaRPr lang="en-US" altLang="ja-JP" sz="2200" dirty="0" smtClean="0">
              <a:solidFill>
                <a:schemeClr val="tx1"/>
              </a:solidFill>
            </a:endParaRPr>
          </a:p>
          <a:p>
            <a:r>
              <a:rPr lang="ja-JP" altLang="en-US" sz="2000" dirty="0">
                <a:solidFill>
                  <a:srgbClr val="0070C0"/>
                </a:solidFill>
              </a:rPr>
              <a:t>☆</a:t>
            </a:r>
            <a:r>
              <a:rPr lang="ja-JP" altLang="en-US" sz="2000" dirty="0" smtClean="0">
                <a:solidFill>
                  <a:srgbClr val="0070C0"/>
                </a:solidFill>
              </a:rPr>
              <a:t>　</a:t>
            </a:r>
            <a:r>
              <a:rPr kumimoji="1" lang="ja-JP" altLang="en-US" sz="2000" dirty="0" smtClean="0">
                <a:solidFill>
                  <a:srgbClr val="0070C0"/>
                </a:solidFill>
              </a:rPr>
              <a:t>本人・家族</a:t>
            </a:r>
            <a:r>
              <a:rPr kumimoji="1" lang="en-US" altLang="ja-JP" sz="2000" dirty="0" smtClean="0">
                <a:solidFill>
                  <a:srgbClr val="0070C0"/>
                </a:solidFill>
              </a:rPr>
              <a:t>(</a:t>
            </a:r>
            <a:r>
              <a:rPr lang="ja-JP" altLang="en-US" sz="2000" dirty="0" smtClean="0">
                <a:solidFill>
                  <a:srgbClr val="0070C0"/>
                </a:solidFill>
              </a:rPr>
              <a:t>親族</a:t>
            </a:r>
            <a:r>
              <a:rPr lang="en-US" altLang="ja-JP" sz="2000" dirty="0" smtClean="0">
                <a:solidFill>
                  <a:srgbClr val="0070C0"/>
                </a:solidFill>
              </a:rPr>
              <a:t>)</a:t>
            </a:r>
            <a:r>
              <a:rPr lang="ja-JP" altLang="en-US" sz="2000" dirty="0" smtClean="0">
                <a:solidFill>
                  <a:srgbClr val="0070C0"/>
                </a:solidFill>
              </a:rPr>
              <a:t>・関係機関等から現在の生活状況等の確認を行います。</a:t>
            </a:r>
            <a:endParaRPr lang="en-US" altLang="ja-JP" sz="2000" dirty="0" smtClean="0">
              <a:solidFill>
                <a:srgbClr val="0070C0"/>
              </a:solidFill>
            </a:endParaRPr>
          </a:p>
          <a:p>
            <a:r>
              <a:rPr lang="ja-JP" altLang="en-US" dirty="0" smtClean="0">
                <a:solidFill>
                  <a:schemeClr val="tx1"/>
                </a:solidFill>
              </a:rPr>
              <a:t>　</a:t>
            </a:r>
            <a:r>
              <a:rPr lang="ja-JP" altLang="en-US" sz="1700" dirty="0" smtClean="0">
                <a:solidFill>
                  <a:schemeClr val="tx1"/>
                </a:solidFill>
              </a:rPr>
              <a:t>・認知症や障がいの程度</a:t>
            </a:r>
            <a:endParaRPr lang="en-US" altLang="ja-JP" sz="1700" dirty="0" smtClean="0">
              <a:solidFill>
                <a:schemeClr val="tx1"/>
              </a:solidFill>
            </a:endParaRPr>
          </a:p>
          <a:p>
            <a:r>
              <a:rPr lang="ja-JP" altLang="en-US" sz="1700" dirty="0" smtClean="0">
                <a:solidFill>
                  <a:schemeClr val="tx1"/>
                </a:solidFill>
              </a:rPr>
              <a:t>　・家族の状況・関係性</a:t>
            </a:r>
            <a:endParaRPr lang="en-US" altLang="ja-JP" sz="1700" dirty="0" smtClean="0">
              <a:solidFill>
                <a:schemeClr val="tx1"/>
              </a:solidFill>
            </a:endParaRPr>
          </a:p>
          <a:p>
            <a:r>
              <a:rPr lang="ja-JP" altLang="en-US" sz="1700" dirty="0" smtClean="0">
                <a:solidFill>
                  <a:schemeClr val="tx1"/>
                </a:solidFill>
              </a:rPr>
              <a:t>　・福祉サービスの利用状況</a:t>
            </a:r>
            <a:endParaRPr lang="en-US" altLang="ja-JP" sz="1700" dirty="0" smtClean="0">
              <a:solidFill>
                <a:schemeClr val="tx1"/>
              </a:solidFill>
            </a:endParaRPr>
          </a:p>
          <a:p>
            <a:r>
              <a:rPr lang="ja-JP" altLang="en-US" sz="1700" dirty="0" smtClean="0">
                <a:solidFill>
                  <a:schemeClr val="tx1"/>
                </a:solidFill>
              </a:rPr>
              <a:t>　・収入状況（年金等）</a:t>
            </a:r>
            <a:endParaRPr lang="en-US" altLang="ja-JP" sz="1700" dirty="0" smtClean="0">
              <a:solidFill>
                <a:schemeClr val="tx1"/>
              </a:solidFill>
            </a:endParaRPr>
          </a:p>
          <a:p>
            <a:r>
              <a:rPr lang="ja-JP" altLang="en-US" sz="1700" dirty="0" smtClean="0">
                <a:solidFill>
                  <a:schemeClr val="tx1"/>
                </a:solidFill>
              </a:rPr>
              <a:t>　・人物像（生い立ち、既往歴、健康状態、就労状況、生活状況）</a:t>
            </a:r>
            <a:endParaRPr lang="en-US" altLang="ja-JP" sz="1700" dirty="0" smtClean="0">
              <a:solidFill>
                <a:schemeClr val="tx1"/>
              </a:solidFill>
            </a:endParaRPr>
          </a:p>
          <a:p>
            <a:r>
              <a:rPr lang="ja-JP" altLang="en-US" sz="1700" dirty="0">
                <a:solidFill>
                  <a:schemeClr val="tx1"/>
                </a:solidFill>
              </a:rPr>
              <a:t>　</a:t>
            </a:r>
            <a:r>
              <a:rPr lang="ja-JP" altLang="en-US" sz="1700" dirty="0" smtClean="0">
                <a:solidFill>
                  <a:schemeClr val="tx1"/>
                </a:solidFill>
              </a:rPr>
              <a:t>・本人が本事業を希望する理由</a:t>
            </a:r>
            <a:endParaRPr lang="en-US" altLang="ja-JP" sz="1700" dirty="0" smtClean="0">
              <a:solidFill>
                <a:schemeClr val="tx1"/>
              </a:solidFill>
            </a:endParaRPr>
          </a:p>
          <a:p>
            <a:r>
              <a:rPr lang="ja-JP" altLang="en-US" sz="1700" dirty="0" smtClean="0">
                <a:solidFill>
                  <a:schemeClr val="tx1"/>
                </a:solidFill>
              </a:rPr>
              <a:t>　・相談者・関係者が利用の必要性を感じた理由</a:t>
            </a:r>
            <a:endParaRPr lang="en-US" altLang="ja-JP" sz="1700" dirty="0" smtClean="0">
              <a:solidFill>
                <a:schemeClr val="tx1"/>
              </a:solidFill>
            </a:endParaRPr>
          </a:p>
          <a:p>
            <a:endParaRPr lang="en-US" altLang="ja-JP" dirty="0" smtClean="0">
              <a:solidFill>
                <a:schemeClr val="tx1"/>
              </a:solidFill>
            </a:endParaRPr>
          </a:p>
          <a:p>
            <a:endParaRPr lang="en-US" altLang="ja-JP" dirty="0" smtClean="0">
              <a:solidFill>
                <a:schemeClr val="tx1"/>
              </a:solidFill>
            </a:endParaRPr>
          </a:p>
          <a:p>
            <a:endParaRPr lang="en-US" altLang="ja-JP" dirty="0" smtClean="0"/>
          </a:p>
          <a:p>
            <a:endParaRPr kumimoji="1" lang="ja-JP" altLang="en-US" dirty="0"/>
          </a:p>
        </p:txBody>
      </p:sp>
      <p:sp>
        <p:nvSpPr>
          <p:cNvPr id="1207" name="テキスト ボックス 3"/>
          <p:cNvSpPr txBox="1"/>
          <p:nvPr/>
        </p:nvSpPr>
        <p:spPr>
          <a:xfrm>
            <a:off x="676275" y="790575"/>
            <a:ext cx="5581650" cy="522327"/>
          </a:xfrm>
          <a:prstGeom prst="rect">
            <a:avLst/>
          </a:prstGeom>
          <a:noFill/>
        </p:spPr>
        <p:txBody>
          <a:bodyPr wrap="square" rtlCol="0">
            <a:spAutoFit/>
          </a:bodyPr>
          <a:lstStyle/>
          <a:p>
            <a:r>
              <a:rPr kumimoji="1" lang="ja-JP" altLang="en-US" sz="2800" dirty="0" smtClean="0">
                <a:solidFill>
                  <a:srgbClr val="FF0000"/>
                </a:solidFill>
              </a:rPr>
              <a:t>この事業を利用するには？</a:t>
            </a:r>
            <a:endParaRPr kumimoji="1" lang="ja-JP" altLang="en-US" sz="2800" dirty="0">
              <a:solidFill>
                <a:srgbClr val="FF0000"/>
              </a:solidFill>
            </a:endParaRPr>
          </a:p>
        </p:txBody>
      </p:sp>
      <p:sp>
        <p:nvSpPr>
          <p:cNvPr id="1208" name="Slide Number Placeholder 5"/>
          <p:cNvSpPr>
            <a:spLocks noGrp="1"/>
          </p:cNvSpPr>
          <p:nvPr>
            <p:ph type="sldNum" sz="quarter" idx="12"/>
          </p:nvPr>
        </p:nvSpPr>
        <p:spPr/>
        <p:txBody>
          <a:bodyPr/>
          <a:lstStyle/>
          <a:p>
            <a:r>
              <a:rPr lang="ja-JP" altLang="en-US" sz="1600" dirty="0">
                <a:solidFill>
                  <a:schemeClr val="tx1"/>
                </a:solidFill>
              </a:rPr>
              <a:t>6</a:t>
            </a:r>
            <a:endParaRPr lang="en-US" sz="1600" dirty="0">
              <a:solidFill>
                <a:schemeClr val="tx1"/>
              </a:solidFill>
            </a:endParaRPr>
          </a:p>
        </p:txBody>
      </p:sp>
    </p:spTree>
    <p:extLst>
      <p:ext uri="{BB962C8B-B14F-4D97-AF65-F5344CB8AC3E}">
        <p14:creationId xmlns:p14="http://schemas.microsoft.com/office/powerpoint/2010/main" val="2143174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4" name="タイトル 1"/>
          <p:cNvSpPr>
            <a:spLocks noGrp="1"/>
          </p:cNvSpPr>
          <p:nvPr>
            <p:ph type="title" idx="0"/>
          </p:nvPr>
        </p:nvSpPr>
        <p:spPr>
          <a:xfrm>
            <a:off x="676275" y="923925"/>
            <a:ext cx="4300538" cy="523875"/>
          </a:xfrm>
        </p:spPr>
        <p:txBody>
          <a:bodyPr>
            <a:normAutofit fontScale="100000"/>
          </a:bodyPr>
          <a:lstStyle/>
          <a:p>
            <a:r>
              <a:rPr lang="ja-JP" altLang="en-US" sz="2700" dirty="0">
                <a:solidFill>
                  <a:srgbClr val="00B0F0"/>
                </a:solidFill>
              </a:rPr>
              <a:t>利用までの流れ</a:t>
            </a:r>
            <a:r>
              <a:rPr lang="ja-JP" altLang="en-US" sz="2700" dirty="0" smtClean="0">
                <a:solidFill>
                  <a:srgbClr val="00B0F0"/>
                </a:solidFill>
              </a:rPr>
              <a:t>－②</a:t>
            </a:r>
            <a:endParaRPr kumimoji="1" lang="ja-JP" altLang="en-US" sz="2700" dirty="0"/>
          </a:p>
        </p:txBody>
      </p:sp>
      <p:sp>
        <p:nvSpPr>
          <p:cNvPr id="1215" name="コンテンツ プレースホルダー 2"/>
          <p:cNvSpPr>
            <a:spLocks noGrp="1"/>
          </p:cNvSpPr>
          <p:nvPr>
            <p:ph idx="1"/>
          </p:nvPr>
        </p:nvSpPr>
        <p:spPr>
          <a:xfrm>
            <a:off x="581025" y="1800225"/>
            <a:ext cx="9067800" cy="2733675"/>
          </a:xfrm>
        </p:spPr>
        <p:txBody>
          <a:bodyPr>
            <a:normAutofit fontScale="100000" lnSpcReduction="0"/>
          </a:bodyPr>
          <a:lstStyle/>
          <a:p>
            <a:pPr>
              <a:buNone/>
            </a:pPr>
            <a:r>
              <a:rPr lang="ja-JP" altLang="en-US" sz="2200" dirty="0" smtClean="0">
                <a:solidFill>
                  <a:srgbClr val="00B050"/>
                </a:solidFill>
              </a:rPr>
              <a:t>②　自宅訪問・本人意向確認・申請　</a:t>
            </a:r>
            <a:endParaRPr lang="en-US" altLang="ja-JP" sz="2200" dirty="0" smtClean="0">
              <a:solidFill>
                <a:schemeClr val="tx1"/>
              </a:solidFill>
            </a:endParaRPr>
          </a:p>
          <a:p>
            <a:pPr>
              <a:buNone/>
            </a:pPr>
            <a:r>
              <a:rPr lang="ja-JP" altLang="en-US" sz="1700" dirty="0" smtClean="0">
                <a:solidFill>
                  <a:schemeClr val="tx1"/>
                </a:solidFill>
              </a:rPr>
              <a:t>　〇　自宅を訪問し、本人へ事業内容や支援内容などを説明し、利用意思を確認します。</a:t>
            </a:r>
            <a:endParaRPr lang="ja-JP" altLang="en-US" sz="1700" dirty="0" smtClean="0">
              <a:solidFill>
                <a:schemeClr val="tx1"/>
              </a:solidFill>
            </a:endParaRPr>
          </a:p>
          <a:p>
            <a:pPr>
              <a:buNone/>
            </a:pPr>
            <a:r>
              <a:rPr lang="ja-JP" altLang="en-US" sz="1700" dirty="0" smtClean="0">
                <a:solidFill>
                  <a:schemeClr val="tx1"/>
                </a:solidFill>
              </a:rPr>
              <a:t>　〇　１週間後、再度訪問し、前回の事業内容や支援について、認知、理解されており、</a:t>
            </a:r>
            <a:endParaRPr lang="en-US" altLang="ja-JP" sz="1700" dirty="0"/>
          </a:p>
          <a:p>
            <a:pPr>
              <a:buNone/>
            </a:pPr>
            <a:r>
              <a:rPr lang="ja-JP" altLang="en-US" sz="1700" dirty="0" smtClean="0">
                <a:solidFill>
                  <a:schemeClr val="tx1"/>
                </a:solidFill>
              </a:rPr>
              <a:t>　　利用意思が変わらないと判断できれば、</a:t>
            </a:r>
            <a:r>
              <a:rPr lang="ja-JP" altLang="en-US" sz="1700" dirty="0" smtClean="0">
                <a:solidFill>
                  <a:srgbClr val="FF0000"/>
                </a:solidFill>
              </a:rPr>
              <a:t>利用者</a:t>
            </a:r>
            <a:r>
              <a:rPr lang="ja-JP" altLang="en-US" sz="1700" dirty="0">
                <a:solidFill>
                  <a:srgbClr val="FF0000"/>
                </a:solidFill>
              </a:rPr>
              <a:t>本人からの申請により</a:t>
            </a:r>
            <a:r>
              <a:rPr lang="ja-JP" altLang="en-US" sz="1700" dirty="0">
                <a:solidFill>
                  <a:schemeClr val="tx1"/>
                </a:solidFill>
              </a:rPr>
              <a:t>手続きを行います。</a:t>
            </a:r>
            <a:endParaRPr lang="ja-JP" altLang="en-US" sz="1700" dirty="0" smtClean="0">
              <a:solidFill>
                <a:schemeClr val="tx1"/>
              </a:solidFill>
            </a:endParaRPr>
          </a:p>
          <a:p>
            <a:pPr>
              <a:buNone/>
            </a:pPr>
            <a:r>
              <a:rPr lang="ja-JP" altLang="en-US" sz="1700" dirty="0">
                <a:solidFill>
                  <a:srgbClr val="FF0000"/>
                </a:solidFill>
              </a:rPr>
              <a:t>　　</a:t>
            </a:r>
            <a:endParaRPr lang="en-US" altLang="ja-JP" sz="1700" dirty="0" smtClean="0">
              <a:solidFill>
                <a:srgbClr val="FF0000"/>
              </a:solidFill>
            </a:endParaRPr>
          </a:p>
          <a:p>
            <a:endParaRPr lang="ja-JP" altLang="en-US" sz="2000" dirty="0" smtClean="0">
              <a:solidFill>
                <a:srgbClr val="FF0000"/>
              </a:solidFill>
            </a:endParaRPr>
          </a:p>
          <a:p>
            <a:endParaRPr lang="ja-JP" altLang="en-US" sz="8000" dirty="0"/>
          </a:p>
        </p:txBody>
      </p:sp>
      <p:sp>
        <p:nvSpPr>
          <p:cNvPr id="1216" name="Slide Number Placeholder 5"/>
          <p:cNvSpPr>
            <a:spLocks noGrp="1"/>
          </p:cNvSpPr>
          <p:nvPr>
            <p:ph type="sldNum" sz="quarter" idx="12"/>
          </p:nvPr>
        </p:nvSpPr>
        <p:spPr/>
        <p:txBody>
          <a:bodyPr/>
          <a:lstStyle/>
          <a:p>
            <a:r>
              <a:rPr lang="ja-JP" altLang="en-US" sz="1600" dirty="0">
                <a:solidFill>
                  <a:schemeClr val="tx1"/>
                </a:solidFill>
              </a:rPr>
              <a:t>7</a:t>
            </a:r>
            <a:endParaRPr lang="en-US" sz="1600" dirty="0">
              <a:solidFill>
                <a:schemeClr val="tx1"/>
              </a:solidFill>
            </a:endParaRPr>
          </a:p>
        </p:txBody>
      </p:sp>
    </p:spTree>
    <p:extLst>
      <p:ext uri="{BB962C8B-B14F-4D97-AF65-F5344CB8AC3E}">
        <p14:creationId xmlns:p14="http://schemas.microsoft.com/office/powerpoint/2010/main" val="98534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22" name="四角形 73"/>
          <p:cNvSpPr>
            <a:spLocks noGrp="1"/>
          </p:cNvSpPr>
          <p:nvPr>
            <p:ph type="title"/>
          </p:nvPr>
        </p:nvSpPr>
        <p:spPr>
          <a:xfrm>
            <a:off x="676275" y="752475"/>
            <a:ext cx="4048125" cy="561975"/>
          </a:xfrm>
          <a:prstGeom prst="rect">
            <a:avLst/>
          </a:prstGeom>
        </p:spPr>
        <p:txBody>
          <a:bodyPr>
            <a:normAutofit fontScale="100000"/>
          </a:bodyPr>
          <a:p>
            <a:r>
              <a:rPr lang="ja-JP" altLang="en-US" sz="2700" dirty="0">
                <a:solidFill>
                  <a:srgbClr val="00B0F0"/>
                </a:solidFill>
              </a:rPr>
              <a:t>利用までの流れ</a:t>
            </a:r>
            <a:r>
              <a:rPr lang="ja-JP" altLang="en-US" sz="2700" dirty="0" smtClean="0">
                <a:solidFill>
                  <a:srgbClr val="00B0F0"/>
                </a:solidFill>
              </a:rPr>
              <a:t>－③</a:t>
            </a:r>
            <a:endParaRPr kumimoji="1" lang="ja-JP" altLang="en-US" sz="2700"/>
          </a:p>
        </p:txBody>
      </p:sp>
      <p:sp>
        <p:nvSpPr>
          <p:cNvPr id="1223" name="四角形 74"/>
          <p:cNvSpPr>
            <a:spLocks noGrp="1"/>
          </p:cNvSpPr>
          <p:nvPr>
            <p:ph idx="1"/>
          </p:nvPr>
        </p:nvSpPr>
        <p:spPr>
          <a:xfrm>
            <a:off x="790575" y="1533525"/>
            <a:ext cx="8782050" cy="4095750"/>
          </a:xfrm>
          <a:prstGeom prst="rect">
            <a:avLst/>
          </a:prstGeom>
        </p:spPr>
        <p:txBody>
          <a:bodyPr>
            <a:normAutofit fontScale="92500" lnSpcReduction="0"/>
          </a:bodyPr>
          <a:p>
            <a:pPr>
              <a:buFont typeface="Wingdings"/>
              <a:buNone/>
            </a:pPr>
            <a:r>
              <a:rPr lang="ja-JP" altLang="en-US" sz="2000" dirty="0" smtClean="0">
                <a:solidFill>
                  <a:srgbClr val="00B050"/>
                </a:solidFill>
              </a:rPr>
              <a:t>③　判断能力等の確認（本人に契約を結ぶ能力があるかどうかを確認）</a:t>
            </a:r>
            <a:endParaRPr lang="ja-JP" altLang="en-US" sz="2000" dirty="0" smtClean="0">
              <a:solidFill>
                <a:srgbClr val="00B050"/>
              </a:solidFill>
            </a:endParaRPr>
          </a:p>
          <a:p>
            <a:endParaRPr lang="ja-JP" altLang="en-US" sz="1000" dirty="0"/>
          </a:p>
          <a:p>
            <a:pPr>
              <a:buNone/>
            </a:pPr>
            <a:r>
              <a:rPr lang="ja-JP" altLang="en-US" sz="2000" dirty="0"/>
              <a:t>　〇　</a:t>
            </a:r>
            <a:r>
              <a:rPr lang="ja-JP" altLang="en-US" sz="1800" dirty="0"/>
              <a:t>申請受付後、本人の意向を十分に尊重しつつ、かつ、親族、本人に関わりを持つ　　　　</a:t>
            </a:r>
            <a:endParaRPr lang="en-US" altLang="ja-JP" sz="1800" dirty="0"/>
          </a:p>
          <a:p>
            <a:pPr>
              <a:buNone/>
            </a:pPr>
            <a:r>
              <a:rPr lang="ja-JP" altLang="en-US" sz="1800" dirty="0"/>
              <a:t>　 　</a:t>
            </a:r>
            <a:r>
              <a:rPr lang="ja-JP" altLang="en-US" sz="1800" dirty="0"/>
              <a:t>民</a:t>
            </a:r>
            <a:r>
              <a:rPr lang="ja-JP" altLang="en-US" sz="1800" dirty="0"/>
              <a:t>生委員や</a:t>
            </a:r>
            <a:r>
              <a:rPr lang="ja-JP" altLang="en-US" sz="1800" dirty="0"/>
              <a:t>ケアマネージャー等の協力を得て、希望する援助の内容、認知</a:t>
            </a:r>
            <a:r>
              <a:rPr lang="ja-JP" altLang="en-US" sz="1800" dirty="0" smtClean="0"/>
              <a:t>症</a:t>
            </a:r>
            <a:r>
              <a:rPr lang="ja-JP" altLang="en-US" sz="1800" dirty="0"/>
              <a:t>または</a:t>
            </a:r>
            <a:endParaRPr lang="ja-JP" altLang="en-US" sz="1800" dirty="0"/>
          </a:p>
          <a:p>
            <a:pPr>
              <a:buNone/>
            </a:pPr>
            <a:r>
              <a:rPr lang="ja-JP" altLang="en-US" sz="1800" dirty="0"/>
              <a:t>　</a:t>
            </a:r>
            <a:r>
              <a:rPr lang="ja-JP" altLang="en-US" sz="1800" dirty="0"/>
              <a:t>　 </a:t>
            </a:r>
            <a:r>
              <a:rPr lang="ja-JP" altLang="en-US" sz="1800" dirty="0"/>
              <a:t>障がいの程度及び、判断能力の程度を把握するほか、生活状況、経済</a:t>
            </a:r>
            <a:r>
              <a:rPr lang="ja-JP" altLang="en-US" sz="1800" dirty="0" smtClean="0"/>
              <a:t>状況等</a:t>
            </a:r>
            <a:r>
              <a:rPr lang="ja-JP" altLang="en-US" sz="1800" dirty="0"/>
              <a:t>を把握</a:t>
            </a:r>
            <a:endParaRPr lang="ja-JP" altLang="en-US" sz="1800" dirty="0" smtClean="0">
              <a:solidFill>
                <a:srgbClr val="FF0000"/>
              </a:solidFill>
            </a:endParaRPr>
          </a:p>
          <a:p>
            <a:pPr>
              <a:buNone/>
            </a:pPr>
            <a:r>
              <a:rPr lang="ja-JP" altLang="en-US" sz="1800" dirty="0"/>
              <a:t>　</a:t>
            </a:r>
            <a:r>
              <a:rPr lang="ja-JP" altLang="en-US" sz="1800" dirty="0"/>
              <a:t>　 </a:t>
            </a:r>
            <a:r>
              <a:rPr lang="ja-JP" altLang="en-US" sz="1800" dirty="0"/>
              <a:t>してい</a:t>
            </a:r>
            <a:r>
              <a:rPr lang="ja-JP" altLang="en-US" sz="1800" dirty="0"/>
              <a:t>きます。（※契約締結判定ガイドラインの活用）</a:t>
            </a:r>
            <a:endParaRPr lang="ja-JP" altLang="en-US" sz="1500" dirty="0"/>
          </a:p>
          <a:p>
            <a:pPr>
              <a:buNone/>
            </a:pPr>
            <a:r>
              <a:rPr lang="ja-JP" altLang="en-US" sz="2000" dirty="0"/>
              <a:t>　</a:t>
            </a:r>
            <a:r>
              <a:rPr lang="ja-JP" altLang="en-US" sz="2000" dirty="0"/>
              <a:t>　</a:t>
            </a:r>
            <a:r>
              <a:rPr lang="ja-JP" altLang="en-US" sz="1500" dirty="0"/>
              <a:t>※　契約締結ガイドラインとは？　⇒　下記のような聞き取りを行ないます。</a:t>
            </a:r>
            <a:endParaRPr lang="ja-JP" altLang="en-US" sz="1800" dirty="0"/>
          </a:p>
          <a:p>
            <a:pPr>
              <a:buNone/>
            </a:pPr>
            <a:r>
              <a:rPr lang="ja-JP" altLang="en-US" sz="1500" dirty="0"/>
              <a:t>　</a:t>
            </a:r>
            <a:r>
              <a:rPr lang="ja-JP" altLang="en-US" sz="1500" dirty="0"/>
              <a:t>　　　・ｺﾐｭﾆｹｰｼｮﾝ能力、理解能力、契約発意者、基本的情報（名前、生年月日、住所、電話番号など）</a:t>
            </a:r>
            <a:endParaRPr lang="ja-JP" altLang="en-US" sz="1500" dirty="0"/>
          </a:p>
          <a:p>
            <a:pPr algn="dist">
              <a:buNone/>
            </a:pPr>
            <a:r>
              <a:rPr lang="ja-JP" altLang="en-US" sz="1500" dirty="0"/>
              <a:t>　　　 </a:t>
            </a:r>
            <a:r>
              <a:rPr lang="ja-JP" altLang="en-US" sz="1500" dirty="0"/>
              <a:t>・</a:t>
            </a:r>
            <a:r>
              <a:rPr lang="ja-JP" altLang="en-US" sz="1500" dirty="0"/>
              <a:t>現在の生活状況、将来の計画、援助の必要性（生活での困りごと、掃除やゴミ出し、食事等）</a:t>
            </a:r>
            <a:endParaRPr lang="ja-JP" altLang="en-US" sz="1500" dirty="0"/>
          </a:p>
          <a:p>
            <a:pPr>
              <a:buNone/>
            </a:pPr>
            <a:r>
              <a:rPr lang="ja-JP" altLang="en-US" sz="1500" dirty="0"/>
              <a:t>　　　</a:t>
            </a:r>
            <a:r>
              <a:rPr lang="ja-JP" altLang="en-US" sz="1500" dirty="0"/>
              <a:t>　</a:t>
            </a:r>
            <a:r>
              <a:rPr lang="ja-JP" altLang="en-US" sz="1500" dirty="0"/>
              <a:t>・</a:t>
            </a:r>
            <a:r>
              <a:rPr lang="ja-JP" altLang="en-US" sz="1500" dirty="0"/>
              <a:t>ご近所付き合い、役所の手続き、預貯金の出し入れ、今後の生活の希望、</a:t>
            </a:r>
            <a:r>
              <a:rPr lang="ja-JP" altLang="en-US" sz="1500" dirty="0"/>
              <a:t>収入面</a:t>
            </a:r>
            <a:r>
              <a:rPr lang="ja-JP" altLang="en-US" sz="1500" dirty="0"/>
              <a:t>の</a:t>
            </a:r>
            <a:r>
              <a:rPr lang="ja-JP" altLang="en-US" sz="1500" dirty="0"/>
              <a:t>不安</a:t>
            </a:r>
            <a:r>
              <a:rPr lang="ja-JP" altLang="en-US" sz="1500" dirty="0"/>
              <a:t>、</a:t>
            </a:r>
            <a:r>
              <a:rPr lang="ja-JP" altLang="en-US" sz="1500" dirty="0"/>
              <a:t>能力低</a:t>
            </a:r>
            <a:endParaRPr lang="ja-JP" altLang="en-US" sz="1500" dirty="0"/>
          </a:p>
          <a:p>
            <a:pPr>
              <a:buNone/>
            </a:pPr>
            <a:r>
              <a:rPr lang="ja-JP" altLang="en-US" sz="1500" dirty="0"/>
              <a:t>　</a:t>
            </a:r>
            <a:r>
              <a:rPr lang="ja-JP" altLang="en-US" sz="1500" dirty="0"/>
              <a:t>　</a:t>
            </a:r>
            <a:r>
              <a:rPr lang="ja-JP" altLang="en-US" sz="1500" dirty="0"/>
              <a:t>　</a:t>
            </a:r>
            <a:r>
              <a:rPr lang="ja-JP" altLang="en-US" sz="1500" dirty="0"/>
              <a:t>　</a:t>
            </a:r>
            <a:r>
              <a:rPr lang="ja-JP" altLang="en-US" sz="1500" dirty="0"/>
              <a:t>下後</a:t>
            </a:r>
            <a:r>
              <a:rPr lang="ja-JP" altLang="en-US" sz="1500" dirty="0"/>
              <a:t>の</a:t>
            </a:r>
            <a:r>
              <a:rPr lang="ja-JP" altLang="en-US" sz="1500" dirty="0"/>
              <a:t>生活</a:t>
            </a:r>
            <a:r>
              <a:rPr lang="ja-JP" altLang="en-US" sz="1500" dirty="0"/>
              <a:t>、</a:t>
            </a:r>
            <a:r>
              <a:rPr lang="ja-JP" altLang="en-US" sz="1500" dirty="0"/>
              <a:t>福祉</a:t>
            </a:r>
            <a:r>
              <a:rPr lang="ja-JP" altLang="en-US" sz="1500" dirty="0"/>
              <a:t>サービス</a:t>
            </a:r>
            <a:r>
              <a:rPr lang="ja-JP" altLang="en-US" sz="1500" dirty="0"/>
              <a:t>利用</a:t>
            </a:r>
            <a:r>
              <a:rPr lang="ja-JP" altLang="en-US" sz="1500" dirty="0"/>
              <a:t>の</a:t>
            </a:r>
            <a:r>
              <a:rPr lang="ja-JP" altLang="en-US" sz="1500" dirty="0"/>
              <a:t>意思</a:t>
            </a:r>
            <a:r>
              <a:rPr lang="ja-JP" altLang="en-US" sz="1500" dirty="0"/>
              <a:t>確認</a:t>
            </a:r>
            <a:r>
              <a:rPr lang="ja-JP" altLang="en-US" sz="1500" dirty="0"/>
              <a:t>　</a:t>
            </a:r>
            <a:r>
              <a:rPr lang="ja-JP" altLang="en-US" sz="1500" dirty="0"/>
              <a:t>　</a:t>
            </a:r>
            <a:endParaRPr lang="ja-JP" altLang="en-US" sz="1500" dirty="0"/>
          </a:p>
          <a:p>
            <a:endParaRPr lang="ja-JP" altLang="en-US" sz="2000" dirty="0" smtClean="0">
              <a:solidFill>
                <a:srgbClr val="FF0000"/>
              </a:solidFill>
            </a:endParaRPr>
          </a:p>
          <a:p>
            <a:endParaRPr kumimoji="1" lang="ja-JP" altLang="en-US"/>
          </a:p>
          <a:p>
            <a:endParaRPr kumimoji="1" lang="ja-JP" altLang="en-US"/>
          </a:p>
        </p:txBody>
      </p:sp>
      <p:sp>
        <p:nvSpPr>
          <p:cNvPr id="1224" name="Slide Number Placeholder 5"/>
          <p:cNvSpPr>
            <a:spLocks noGrp="1"/>
          </p:cNvSpPr>
          <p:nvPr>
            <p:ph type="sldNum" sz="quarter" idx="12"/>
          </p:nvPr>
        </p:nvSpPr>
        <p:spPr/>
        <p:txBody>
          <a:bodyPr/>
          <a:lstStyle/>
          <a:p>
            <a:r>
              <a:rPr lang="ja-JP" altLang="en-US" sz="1600" dirty="0">
                <a:solidFill>
                  <a:schemeClr val="tx1"/>
                </a:solidFill>
              </a:rPr>
              <a:t>8</a:t>
            </a:r>
            <a:endParaRPr lang="en-US" sz="1600" dirty="0">
              <a:solidFill>
                <a:schemeClr val="tx1"/>
              </a:solidFill>
            </a:endParaRP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6" name="タイトル 1"/>
          <p:cNvSpPr>
            <a:spLocks noGrp="1"/>
          </p:cNvSpPr>
          <p:nvPr>
            <p:ph type="title" idx="0"/>
          </p:nvPr>
        </p:nvSpPr>
        <p:spPr>
          <a:xfrm>
            <a:off x="819150" y="742950"/>
            <a:ext cx="4267200" cy="609600"/>
          </a:xfrm>
        </p:spPr>
        <p:txBody>
          <a:bodyPr>
            <a:normAutofit fontScale="100000"/>
          </a:bodyPr>
          <a:lstStyle/>
          <a:p>
            <a:r>
              <a:rPr lang="ja-JP" altLang="en-US" sz="2700" dirty="0" smtClean="0">
                <a:solidFill>
                  <a:srgbClr val="00B0F0"/>
                </a:solidFill>
              </a:rPr>
              <a:t>利用までの流れ－④</a:t>
            </a:r>
            <a:endParaRPr kumimoji="1" lang="ja-JP" altLang="en-US" sz="2700" dirty="0">
              <a:solidFill>
                <a:srgbClr val="00B0F0"/>
              </a:solidFill>
            </a:endParaRPr>
          </a:p>
        </p:txBody>
      </p:sp>
      <p:sp>
        <p:nvSpPr>
          <p:cNvPr id="1227" name="コンテンツ プレースホルダー 2"/>
          <p:cNvSpPr>
            <a:spLocks noGrp="1"/>
          </p:cNvSpPr>
          <p:nvPr>
            <p:ph idx="1"/>
          </p:nvPr>
        </p:nvSpPr>
        <p:spPr>
          <a:xfrm>
            <a:off x="1257300" y="1219200"/>
            <a:ext cx="7877175" cy="3971925"/>
          </a:xfrm>
        </p:spPr>
        <p:txBody>
          <a:bodyPr>
            <a:normAutofit fontScale="100000" lnSpcReduction="10000"/>
          </a:bodyPr>
          <a:lstStyle/>
          <a:p>
            <a:endParaRPr kumimoji="1" lang="ja-JP" altLang="en-US" sz="2200" dirty="0" smtClean="0">
              <a:solidFill>
                <a:srgbClr val="00B050"/>
              </a:solidFill>
            </a:endParaRPr>
          </a:p>
          <a:p>
            <a:pPr>
              <a:buNone/>
            </a:pPr>
            <a:r>
              <a:rPr kumimoji="1" lang="ja-JP" altLang="en-US" sz="2200" dirty="0" smtClean="0">
                <a:solidFill>
                  <a:srgbClr val="00B050"/>
                </a:solidFill>
              </a:rPr>
              <a:t>③　支援計画書の作成</a:t>
            </a:r>
            <a:endParaRPr kumimoji="1" lang="ja-JP" altLang="en-US" sz="2200" dirty="0" smtClean="0">
              <a:solidFill>
                <a:srgbClr val="00B050"/>
              </a:solidFill>
            </a:endParaRPr>
          </a:p>
          <a:p>
            <a:pPr>
              <a:buNone/>
            </a:pPr>
            <a:endParaRPr lang="ja-JP" altLang="en-US" sz="2000" dirty="0" smtClean="0">
              <a:solidFill>
                <a:srgbClr val="00B0F0"/>
              </a:solidFill>
            </a:endParaRPr>
          </a:p>
          <a:p>
            <a:pPr>
              <a:buNone/>
            </a:pPr>
            <a:r>
              <a:rPr lang="ja-JP" altLang="en-US" sz="2000" dirty="0" smtClean="0">
                <a:solidFill>
                  <a:srgbClr val="00B0F0"/>
                </a:solidFill>
              </a:rPr>
              <a:t>☆</a:t>
            </a:r>
            <a:r>
              <a:rPr lang="ja-JP" altLang="en-US" sz="1700" dirty="0" smtClean="0">
                <a:solidFill>
                  <a:schemeClr val="tx1"/>
                </a:solidFill>
              </a:rPr>
              <a:t>　</a:t>
            </a:r>
            <a:r>
              <a:rPr lang="ja-JP" altLang="en-US" sz="1700" dirty="0" smtClean="0">
                <a:solidFill>
                  <a:schemeClr val="tx1"/>
                </a:solidFill>
              </a:rPr>
              <a:t>本人の意向を確認しつつ、支援内容、支援の頻度などについて話し</a:t>
            </a:r>
            <a:endParaRPr lang="en-US" altLang="ja-JP" sz="1700" dirty="0" smtClean="0">
              <a:solidFill>
                <a:schemeClr val="tx1"/>
              </a:solidFill>
            </a:endParaRPr>
          </a:p>
          <a:p>
            <a:pPr>
              <a:buNone/>
            </a:pPr>
            <a:r>
              <a:rPr lang="ja-JP" altLang="en-US" sz="1700" dirty="0">
                <a:solidFill>
                  <a:schemeClr val="tx1"/>
                </a:solidFill>
              </a:rPr>
              <a:t>　</a:t>
            </a:r>
            <a:r>
              <a:rPr lang="ja-JP" altLang="en-US" sz="1700" dirty="0" smtClean="0">
                <a:solidFill>
                  <a:schemeClr val="tx1"/>
                </a:solidFill>
              </a:rPr>
              <a:t>合います。</a:t>
            </a:r>
            <a:endParaRPr lang="en-US" altLang="ja-JP" sz="1700" dirty="0" smtClean="0">
              <a:solidFill>
                <a:schemeClr val="tx1"/>
              </a:solidFill>
            </a:endParaRPr>
          </a:p>
          <a:p>
            <a:pPr>
              <a:buNone/>
            </a:pPr>
            <a:r>
              <a:rPr kumimoji="1" lang="ja-JP" altLang="en-US" sz="1700" dirty="0" smtClean="0">
                <a:solidFill>
                  <a:srgbClr val="00B0F0"/>
                </a:solidFill>
              </a:rPr>
              <a:t>☆</a:t>
            </a:r>
            <a:r>
              <a:rPr kumimoji="1" lang="ja-JP" altLang="en-US" sz="1700" dirty="0" smtClean="0">
                <a:solidFill>
                  <a:schemeClr val="tx1"/>
                </a:solidFill>
              </a:rPr>
              <a:t>　上記について決まったら、支援計画書を作成します。</a:t>
            </a:r>
            <a:endParaRPr kumimoji="1" lang="en-US" altLang="ja-JP" sz="1700" dirty="0" smtClean="0">
              <a:solidFill>
                <a:schemeClr val="tx1"/>
              </a:solidFill>
            </a:endParaRPr>
          </a:p>
          <a:p>
            <a:pPr>
              <a:buNone/>
            </a:pPr>
            <a:r>
              <a:rPr lang="ja-JP" altLang="en-US" sz="1700" dirty="0">
                <a:solidFill>
                  <a:schemeClr val="tx1"/>
                </a:solidFill>
              </a:rPr>
              <a:t>　</a:t>
            </a:r>
            <a:r>
              <a:rPr lang="ja-JP" altLang="en-US" sz="1700" dirty="0" smtClean="0">
                <a:solidFill>
                  <a:schemeClr val="tx1"/>
                </a:solidFill>
              </a:rPr>
              <a:t>　また、本人の状況（必要となる援助の範囲及び判断能力の変化等を</a:t>
            </a:r>
            <a:endParaRPr lang="en-US" altLang="ja-JP" sz="1700" dirty="0" smtClean="0">
              <a:solidFill>
                <a:schemeClr val="tx1"/>
              </a:solidFill>
            </a:endParaRPr>
          </a:p>
          <a:p>
            <a:pPr>
              <a:buNone/>
            </a:pPr>
            <a:r>
              <a:rPr lang="ja-JP" altLang="en-US" sz="1700" dirty="0">
                <a:solidFill>
                  <a:schemeClr val="tx1"/>
                </a:solidFill>
              </a:rPr>
              <a:t>　</a:t>
            </a:r>
            <a:r>
              <a:rPr lang="ja-JP" altLang="en-US" sz="1700" dirty="0" smtClean="0">
                <a:solidFill>
                  <a:schemeClr val="tx1"/>
                </a:solidFill>
              </a:rPr>
              <a:t>含む）の確認を踏まえ、定期的（</a:t>
            </a:r>
            <a:r>
              <a:rPr lang="en-US" altLang="ja-JP" sz="1700" dirty="0" smtClean="0">
                <a:solidFill>
                  <a:schemeClr val="tx1"/>
                </a:solidFill>
              </a:rPr>
              <a:t>3</a:t>
            </a:r>
            <a:r>
              <a:rPr lang="ja-JP" altLang="en-US" sz="1700" dirty="0" smtClean="0">
                <a:solidFill>
                  <a:schemeClr val="tx1"/>
                </a:solidFill>
              </a:rPr>
              <a:t>ヶ月～</a:t>
            </a:r>
            <a:r>
              <a:rPr lang="en-US" altLang="ja-JP" sz="1700" dirty="0" smtClean="0">
                <a:solidFill>
                  <a:schemeClr val="tx1"/>
                </a:solidFill>
              </a:rPr>
              <a:t>6</a:t>
            </a:r>
            <a:r>
              <a:rPr lang="ja-JP" altLang="en-US" sz="1700" dirty="0" smtClean="0">
                <a:solidFill>
                  <a:schemeClr val="tx1"/>
                </a:solidFill>
              </a:rPr>
              <a:t>ヶ月程度）に見直しを行い</a:t>
            </a:r>
            <a:endParaRPr lang="en-US" altLang="ja-JP" sz="1700" dirty="0" smtClean="0">
              <a:solidFill>
                <a:schemeClr val="tx1"/>
              </a:solidFill>
            </a:endParaRPr>
          </a:p>
          <a:p>
            <a:pPr>
              <a:buNone/>
            </a:pPr>
            <a:r>
              <a:rPr lang="ja-JP" altLang="en-US" sz="1700" dirty="0" smtClean="0">
                <a:solidFill>
                  <a:schemeClr val="tx1"/>
                </a:solidFill>
              </a:rPr>
              <a:t>　ます。</a:t>
            </a:r>
            <a:endParaRPr kumimoji="1" lang="en-US" altLang="ja-JP" sz="1700" dirty="0" smtClean="0">
              <a:solidFill>
                <a:schemeClr val="tx1"/>
              </a:solidFill>
            </a:endParaRPr>
          </a:p>
          <a:p>
            <a:pPr>
              <a:buNone/>
            </a:pPr>
            <a:r>
              <a:rPr lang="ja-JP" altLang="en-US" dirty="0">
                <a:solidFill>
                  <a:schemeClr val="tx1"/>
                </a:solidFill>
              </a:rPr>
              <a:t>　</a:t>
            </a:r>
            <a:r>
              <a:rPr lang="ja-JP" altLang="en-US" dirty="0" smtClean="0">
                <a:solidFill>
                  <a:schemeClr val="tx1"/>
                </a:solidFill>
              </a:rPr>
              <a:t>　　</a:t>
            </a:r>
            <a:endParaRPr kumimoji="1" lang="ja-JP" altLang="en-US" dirty="0">
              <a:solidFill>
                <a:srgbClr val="FF0000"/>
              </a:solidFill>
            </a:endParaRPr>
          </a:p>
        </p:txBody>
      </p:sp>
      <p:sp>
        <p:nvSpPr>
          <p:cNvPr id="1228" name="Slide Number Placeholder 5"/>
          <p:cNvSpPr>
            <a:spLocks noGrp="1"/>
          </p:cNvSpPr>
          <p:nvPr>
            <p:ph type="sldNum" sz="quarter" idx="12"/>
          </p:nvPr>
        </p:nvSpPr>
        <p:spPr/>
        <p:txBody>
          <a:bodyPr/>
          <a:lstStyle/>
          <a:p>
            <a:r>
              <a:rPr lang="ja-JP" altLang="en-US" sz="1600" dirty="0">
                <a:solidFill>
                  <a:schemeClr val="tx1"/>
                </a:solidFill>
              </a:rPr>
              <a:t>9</a:t>
            </a:r>
            <a:endParaRPr lang="en-US" sz="1600" dirty="0">
              <a:solidFill>
                <a:schemeClr val="tx1"/>
              </a:solidFill>
            </a:endParaRPr>
          </a:p>
        </p:txBody>
      </p:sp>
    </p:spTree>
    <p:extLst>
      <p:ext uri="{BB962C8B-B14F-4D97-AF65-F5344CB8AC3E}">
        <p14:creationId xmlns:p14="http://schemas.microsoft.com/office/powerpoint/2010/main" val="1998935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tileRect/>
        </a:gradFill>
        <a:gradFill rotWithShape="1">
          <a:gsLst>
            <a:gs pos="0">
              <a:schemeClr val="phClr">
                <a:tint val="96000"/>
              </a:schemeClr>
            </a:gs>
            <a:gs pos="78000">
              <a:schemeClr val="phClr">
                <a:shade val="94000"/>
                <a:lumMod val="94000"/>
              </a:schemeClr>
            </a:gs>
          </a:gsLst>
          <a:lin ang="5400000" scaled="0"/>
          <a:tileRect/>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tileRect/>
        </a:gradFill>
        <a:gradFill rotWithShape="1">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2.xml><?xml version="1.0" encoding="utf-8"?>
<a:theme xmlns:a="http://schemas.openxmlformats.org/drawingml/2006/main" name="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Facet</Template>
  <TotalTime>311</TotalTime>
  <Words>183</Words>
  <Application>JUST Focus</Application>
  <Paragraphs>159</Paragraph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メイリオ</vt:lpstr>
      <vt:lpstr>Arial</vt:lpstr>
      <vt:lpstr>Calibri</vt:lpstr>
      <vt:lpstr>Trebuchet MS</vt:lpstr>
      <vt:lpstr>Wingdings 3</vt:lpstr>
      <vt:lpstr>ファセット</vt:lpstr>
      <vt:lpstr>地域福祉権利擁護事業 （日常生活自立支援事業）</vt:lpstr>
      <vt:lpstr>地域福祉権利擁護事業とは？</vt:lpstr>
      <vt:lpstr>地域福祉権利擁護事業実施状況</vt:lpstr>
      <vt:lpstr>どういった人が利用できる？</vt:lpstr>
      <vt:lpstr>どういった支援をしてもらえるの？</vt:lpstr>
      <vt:lpstr>利用までの流れ－①</vt:lpstr>
      <vt:lpstr>利用までの流れ－②</vt:lpstr>
      <vt:lpstr>利用までの流れ－③</vt:lpstr>
      <vt:lpstr>（参考）支援計画書</vt:lpstr>
      <vt:lpstr>利用までの流れ－④</vt:lpstr>
      <vt:lpstr>利用料はいくらかかる？</vt:lpstr>
      <vt:lpstr>支援開始後～</vt:lpstr>
      <vt:lpstr>契約の解約又は終了</vt:lpstr>
    </vt:vector>
  </TitlesOfParts>
  <LinksUpToDate>false</LinksUpToDate>
  <SharedDoc>false</SharedDoc>
  <HyperlinksChanged>false</HyperlinksChanged>
  <AppVersion>3.0.8</AppVersion>
  <PresentationFormat>ユーザー設定</PresentationFormat>
  <Slides>19</Slides>
  <Notes>12</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地域福祉権利擁護事業 （日常生活自立支援事業）</dc:title>
  <dc:creator>多良木町社会福祉協議会</dc:creator>
  <cp:lastModifiedBy>USER13</cp:lastModifiedBy>
  <cp:lastPrinted>2017-10-17T23:45:43Z</cp:lastPrinted>
  <dcterms:created xsi:type="dcterms:W3CDTF">2017-01-21T05:48:41Z</dcterms:created>
  <dcterms:modified xsi:type="dcterms:W3CDTF">2022-02-14T00:38:07Z</dcterms:modified>
  <cp:revision>116</cp:revision>
</cp:coreProperties>
</file>

<file path=docProps/custom.xml><?xml version="1.0" encoding="utf-8"?>
<Properties xmlns:vt="http://schemas.openxmlformats.org/officeDocument/2006/docPropsVTypes" xmlns="http://schemas.openxmlformats.org/officeDocument/2006/custom-properties"/>
</file>